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Roca One Light" panose="020B0604020202020204" charset="-52"/>
      <p:regular r:id="rId10"/>
    </p:embeddedFont>
    <p:embeddedFont>
      <p:font typeface="Roca One" panose="020B0604020202020204" charset="-52"/>
      <p:regular r:id="rId11"/>
    </p:embeddedFont>
    <p:embeddedFont>
      <p:font typeface="Open Sauce" panose="020B0604020202020204" charset="0"/>
      <p:regular r:id="rId12"/>
    </p:embeddedFont>
    <p:embeddedFont>
      <p:font typeface="Tex Gyre Bonum" panose="020B0604020202020204" charset="-52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Noto Serif" panose="020B0604020202020204" charset="0"/>
      <p:regular r:id="rId18"/>
    </p:embeddedFont>
    <p:embeddedFont>
      <p:font typeface="Open Sauce Bold" panose="020B0604020202020204" charset="0"/>
      <p:regular r:id="rId19"/>
    </p:embeddedFont>
    <p:embeddedFont>
      <p:font typeface="Noto Serif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3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.svg"/><Relationship Id="rId1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2.png"/><Relationship Id="rId17" Type="http://schemas.openxmlformats.org/officeDocument/2006/relationships/image" Target="../media/image17.png"/><Relationship Id="rId2" Type="http://schemas.openxmlformats.org/officeDocument/2006/relationships/image" Target="../media/image10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5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openxmlformats.org/officeDocument/2006/relationships/image" Target="../media/image19.svg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png"/><Relationship Id="rId7" Type="http://schemas.openxmlformats.org/officeDocument/2006/relationships/image" Target="../media/image3.svg"/><Relationship Id="rId12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26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4375794" y="1011372"/>
            <a:ext cx="22517136" cy="8264256"/>
            <a:chOff x="0" y="0"/>
            <a:chExt cx="984251" cy="361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4251" cy="361241"/>
            </a:xfrm>
            <a:custGeom>
              <a:avLst/>
              <a:gdLst/>
              <a:ahLst/>
              <a:cxnLst/>
              <a:rect l="l" t="t" r="r" b="b"/>
              <a:pathLst>
                <a:path w="984251" h="361241">
                  <a:moveTo>
                    <a:pt x="492126" y="0"/>
                  </a:moveTo>
                  <a:lnTo>
                    <a:pt x="984251" y="361241"/>
                  </a:lnTo>
                  <a:lnTo>
                    <a:pt x="0" y="361241"/>
                  </a:lnTo>
                  <a:lnTo>
                    <a:pt x="492126" y="0"/>
                  </a:lnTo>
                  <a:close/>
                </a:path>
              </a:pathLst>
            </a:custGeom>
            <a:solidFill>
              <a:srgbClr val="34687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53789" y="129619"/>
              <a:ext cx="676673" cy="2058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387140" y="2724239"/>
            <a:ext cx="5587207" cy="4838521"/>
            <a:chOff x="0" y="0"/>
            <a:chExt cx="6350000" cy="5499100"/>
          </a:xfrm>
        </p:grpSpPr>
        <p:sp>
          <p:nvSpPr>
            <p:cNvPr id="6" name="Freeform 6"/>
            <p:cNvSpPr/>
            <p:nvPr/>
          </p:nvSpPr>
          <p:spPr>
            <a:xfrm>
              <a:off x="74281" y="0"/>
              <a:ext cx="6201438" cy="5499100"/>
            </a:xfrm>
            <a:custGeom>
              <a:avLst/>
              <a:gdLst/>
              <a:ahLst/>
              <a:cxnLst/>
              <a:rect l="l" t="t" r="r" b="b"/>
              <a:pathLst>
                <a:path w="6201438" h="5499100">
                  <a:moveTo>
                    <a:pt x="4298505" y="0"/>
                  </a:moveTo>
                  <a:lnTo>
                    <a:pt x="1902933" y="0"/>
                  </a:lnTo>
                  <a:cubicBezTo>
                    <a:pt x="1661777" y="0"/>
                    <a:pt x="1438938" y="128654"/>
                    <a:pt x="1318358" y="337500"/>
                  </a:cubicBezTo>
                  <a:lnTo>
                    <a:pt x="120580" y="2412050"/>
                  </a:lnTo>
                  <a:cubicBezTo>
                    <a:pt x="0" y="2620895"/>
                    <a:pt x="0" y="2878205"/>
                    <a:pt x="120580" y="3087050"/>
                  </a:cubicBezTo>
                  <a:lnTo>
                    <a:pt x="1318358" y="5161600"/>
                  </a:lnTo>
                  <a:cubicBezTo>
                    <a:pt x="1438938" y="5370446"/>
                    <a:pt x="1661777" y="5499100"/>
                    <a:pt x="1902933" y="5499100"/>
                  </a:cubicBezTo>
                  <a:lnTo>
                    <a:pt x="4298505" y="5499100"/>
                  </a:lnTo>
                  <a:cubicBezTo>
                    <a:pt x="4539661" y="5499100"/>
                    <a:pt x="4762500" y="5370446"/>
                    <a:pt x="4883080" y="5161600"/>
                  </a:cubicBezTo>
                  <a:lnTo>
                    <a:pt x="6080858" y="3087050"/>
                  </a:lnTo>
                  <a:cubicBezTo>
                    <a:pt x="6201438" y="2878205"/>
                    <a:pt x="6201438" y="2620895"/>
                    <a:pt x="6080858" y="2412050"/>
                  </a:cubicBezTo>
                  <a:lnTo>
                    <a:pt x="4883080" y="337500"/>
                  </a:lnTo>
                  <a:cubicBezTo>
                    <a:pt x="4762500" y="128654"/>
                    <a:pt x="4539661" y="0"/>
                    <a:pt x="4298505" y="0"/>
                  </a:cubicBezTo>
                  <a:close/>
                </a:path>
              </a:pathLst>
            </a:custGeom>
            <a:blipFill>
              <a:blip r:embed="rId2"/>
              <a:stretch>
                <a:fillRect l="-5912" r="-5912"/>
              </a:stretch>
            </a:blipFill>
            <a:ln w="295275" cap="rnd">
              <a:solidFill>
                <a:srgbClr val="D5EB61"/>
              </a:soli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 rot="-5400000">
            <a:off x="7462309" y="850904"/>
            <a:ext cx="1377273" cy="1377273"/>
          </a:xfrm>
          <a:custGeom>
            <a:avLst/>
            <a:gdLst/>
            <a:ahLst/>
            <a:cxnLst/>
            <a:rect l="l" t="t" r="r" b="b"/>
            <a:pathLst>
              <a:path w="1377273" h="1377273">
                <a:moveTo>
                  <a:pt x="0" y="0"/>
                </a:moveTo>
                <a:lnTo>
                  <a:pt x="1377272" y="0"/>
                </a:lnTo>
                <a:lnTo>
                  <a:pt x="1377272" y="1377272"/>
                </a:lnTo>
                <a:lnTo>
                  <a:pt x="0" y="1377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400000">
            <a:off x="8364593" y="1337828"/>
            <a:ext cx="1042749" cy="1042749"/>
          </a:xfrm>
          <a:custGeom>
            <a:avLst/>
            <a:gdLst/>
            <a:ahLst/>
            <a:cxnLst/>
            <a:rect l="l" t="t" r="r" b="b"/>
            <a:pathLst>
              <a:path w="1042749" h="1042749">
                <a:moveTo>
                  <a:pt x="0" y="0"/>
                </a:moveTo>
                <a:lnTo>
                  <a:pt x="1042748" y="0"/>
                </a:lnTo>
                <a:lnTo>
                  <a:pt x="1042748" y="1042748"/>
                </a:lnTo>
                <a:lnTo>
                  <a:pt x="0" y="10427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9144000" y="7250210"/>
            <a:ext cx="983485" cy="983485"/>
          </a:xfrm>
          <a:custGeom>
            <a:avLst/>
            <a:gdLst/>
            <a:ahLst/>
            <a:cxnLst/>
            <a:rect l="l" t="t" r="r" b="b"/>
            <a:pathLst>
              <a:path w="983485" h="983485">
                <a:moveTo>
                  <a:pt x="0" y="0"/>
                </a:moveTo>
                <a:lnTo>
                  <a:pt x="983485" y="0"/>
                </a:lnTo>
                <a:lnTo>
                  <a:pt x="983485" y="983485"/>
                </a:lnTo>
                <a:lnTo>
                  <a:pt x="0" y="9834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6823119" y="8858143"/>
            <a:ext cx="1728383" cy="1728383"/>
          </a:xfrm>
          <a:custGeom>
            <a:avLst/>
            <a:gdLst/>
            <a:ahLst/>
            <a:cxnLst/>
            <a:rect l="l" t="t" r="r" b="b"/>
            <a:pathLst>
              <a:path w="1728383" h="1728383">
                <a:moveTo>
                  <a:pt x="0" y="0"/>
                </a:moveTo>
                <a:lnTo>
                  <a:pt x="1728383" y="0"/>
                </a:lnTo>
                <a:lnTo>
                  <a:pt x="1728383" y="1728383"/>
                </a:lnTo>
                <a:lnTo>
                  <a:pt x="0" y="17283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4870005"/>
            <a:ext cx="10473534" cy="2493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9"/>
              </a:lnSpc>
            </a:pPr>
            <a:r>
              <a:rPr lang="en-US" sz="3663" dirty="0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 ПГ „ИВ. С. АКСАКОВ“ – УЧИЛИЩЕ БЕЗ АГРЕСИЯ“</a:t>
            </a:r>
          </a:p>
          <a:p>
            <a:pPr algn="ctr">
              <a:lnSpc>
                <a:spcPts val="11624"/>
              </a:lnSpc>
            </a:pPr>
            <a:endParaRPr lang="en-US" sz="3663" dirty="0">
              <a:solidFill>
                <a:srgbClr val="346874"/>
              </a:solidFill>
              <a:latin typeface="Noto Serif"/>
              <a:ea typeface="Noto Serif"/>
              <a:cs typeface="Noto Serif"/>
              <a:sym typeface="Noto Seri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362533" y="8195595"/>
            <a:ext cx="11576824" cy="922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5"/>
              </a:lnSpc>
            </a:pPr>
            <a:r>
              <a:rPr lang="en-US" sz="2704">
                <a:solidFill>
                  <a:srgbClr val="346874"/>
                </a:solidFill>
                <a:latin typeface="Open Sauce"/>
                <a:ea typeface="Open Sauce"/>
                <a:cs typeface="Open Sauce"/>
                <a:sym typeface="Open Sauce"/>
              </a:rPr>
              <a:t>МОДУЛ 2: „Училище без агресия за сигурна образователна среда“</a:t>
            </a:r>
          </a:p>
          <a:p>
            <a:pPr algn="l">
              <a:lnSpc>
                <a:spcPts val="3785"/>
              </a:lnSpc>
            </a:pPr>
            <a:endParaRPr lang="en-US" sz="2704">
              <a:solidFill>
                <a:srgbClr val="34687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72861" y="123301"/>
            <a:ext cx="8378641" cy="141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1"/>
              </a:lnSpc>
            </a:pPr>
            <a:r>
              <a:rPr lang="en-US" sz="2258">
                <a:solidFill>
                  <a:srgbClr val="346874"/>
                </a:solidFill>
                <a:latin typeface="Tex Gyre Bonum"/>
                <a:ea typeface="Tex Gyre Bonum"/>
                <a:cs typeface="Tex Gyre Bonum"/>
                <a:sym typeface="Tex Gyre Bonum"/>
              </a:rPr>
              <a:t>НП „БЕЗ АГРЕСИЯ ЗА СИГУРНА БРАЗВАТЕЛНА СРЕДА”</a:t>
            </a:r>
          </a:p>
          <a:p>
            <a:pPr algn="l">
              <a:lnSpc>
                <a:spcPts val="8621"/>
              </a:lnSpc>
            </a:pPr>
            <a:endParaRPr lang="en-US" sz="2258">
              <a:solidFill>
                <a:srgbClr val="346874"/>
              </a:solidFill>
              <a:latin typeface="Tex Gyre Bonum"/>
              <a:ea typeface="Tex Gyre Bonum"/>
              <a:cs typeface="Tex Gyre Bonum"/>
              <a:sym typeface="Tex Gyre Bon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60387" y="1522761"/>
            <a:ext cx="4709304" cy="4078258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88129" y="0"/>
              <a:ext cx="6173743" cy="5499100"/>
            </a:xfrm>
            <a:custGeom>
              <a:avLst/>
              <a:gdLst/>
              <a:ahLst/>
              <a:cxnLst/>
              <a:rect l="l" t="t" r="r" b="b"/>
              <a:pathLst>
                <a:path w="6173743" h="5499100">
                  <a:moveTo>
                    <a:pt x="4212007" y="0"/>
                  </a:moveTo>
                  <a:lnTo>
                    <a:pt x="1961735" y="0"/>
                  </a:lnTo>
                  <a:cubicBezTo>
                    <a:pt x="1675623" y="0"/>
                    <a:pt x="1411243" y="152637"/>
                    <a:pt x="1268184" y="400416"/>
                  </a:cubicBezTo>
                  <a:lnTo>
                    <a:pt x="143058" y="2349134"/>
                  </a:lnTo>
                  <a:cubicBezTo>
                    <a:pt x="0" y="2596911"/>
                    <a:pt x="0" y="2902189"/>
                    <a:pt x="143058" y="3149966"/>
                  </a:cubicBezTo>
                  <a:lnTo>
                    <a:pt x="1268184" y="5098684"/>
                  </a:lnTo>
                  <a:cubicBezTo>
                    <a:pt x="1411243" y="5346463"/>
                    <a:pt x="1675623" y="5499100"/>
                    <a:pt x="1961735" y="5499100"/>
                  </a:cubicBezTo>
                  <a:lnTo>
                    <a:pt x="4212007" y="5499100"/>
                  </a:lnTo>
                  <a:cubicBezTo>
                    <a:pt x="4498119" y="5499100"/>
                    <a:pt x="4762499" y="5346463"/>
                    <a:pt x="4905558" y="5098684"/>
                  </a:cubicBezTo>
                  <a:lnTo>
                    <a:pt x="6030684" y="3149966"/>
                  </a:lnTo>
                  <a:cubicBezTo>
                    <a:pt x="6173742" y="2902189"/>
                    <a:pt x="6173742" y="2596911"/>
                    <a:pt x="6030684" y="2349134"/>
                  </a:cubicBezTo>
                  <a:lnTo>
                    <a:pt x="4905558" y="400416"/>
                  </a:lnTo>
                  <a:cubicBezTo>
                    <a:pt x="4762499" y="152637"/>
                    <a:pt x="4498119" y="0"/>
                    <a:pt x="4212007" y="0"/>
                  </a:cubicBezTo>
                  <a:close/>
                </a:path>
              </a:pathLst>
            </a:custGeom>
            <a:blipFill>
              <a:blip r:embed="rId2"/>
              <a:stretch>
                <a:fillRect l="-10077" r="-10077"/>
              </a:stretch>
            </a:blipFill>
            <a:ln w="123825" cap="rnd">
              <a:solidFill>
                <a:srgbClr val="346874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3543035" y="4658585"/>
            <a:ext cx="4744965" cy="3101117"/>
            <a:chOff x="0" y="0"/>
            <a:chExt cx="9452171" cy="6177556"/>
          </a:xfrm>
        </p:grpSpPr>
        <p:sp>
          <p:nvSpPr>
            <p:cNvPr id="5" name="Freeform 5"/>
            <p:cNvSpPr/>
            <p:nvPr/>
          </p:nvSpPr>
          <p:spPr>
            <a:xfrm>
              <a:off x="114262" y="0"/>
              <a:ext cx="9223648" cy="6177556"/>
            </a:xfrm>
            <a:custGeom>
              <a:avLst/>
              <a:gdLst/>
              <a:ahLst/>
              <a:cxnLst/>
              <a:rect l="l" t="t" r="r" b="b"/>
              <a:pathLst>
                <a:path w="9223648" h="6177556">
                  <a:moveTo>
                    <a:pt x="6515977" y="0"/>
                  </a:moveTo>
                  <a:lnTo>
                    <a:pt x="2707670" y="0"/>
                  </a:lnTo>
                  <a:cubicBezTo>
                    <a:pt x="2418431" y="0"/>
                    <a:pt x="2145699" y="134741"/>
                    <a:pt x="1969951" y="364464"/>
                  </a:cubicBezTo>
                  <a:lnTo>
                    <a:pt x="164568" y="2724315"/>
                  </a:lnTo>
                  <a:cubicBezTo>
                    <a:pt x="0" y="2939425"/>
                    <a:pt x="0" y="3238132"/>
                    <a:pt x="164568" y="3453242"/>
                  </a:cubicBezTo>
                  <a:lnTo>
                    <a:pt x="1969951" y="5813092"/>
                  </a:lnTo>
                  <a:cubicBezTo>
                    <a:pt x="2145699" y="6042815"/>
                    <a:pt x="2418431" y="6177556"/>
                    <a:pt x="2707670" y="6177556"/>
                  </a:cubicBezTo>
                  <a:lnTo>
                    <a:pt x="6515977" y="6177556"/>
                  </a:lnTo>
                  <a:cubicBezTo>
                    <a:pt x="6805217" y="6177556"/>
                    <a:pt x="7077949" y="6042815"/>
                    <a:pt x="7253696" y="5813092"/>
                  </a:cubicBezTo>
                  <a:lnTo>
                    <a:pt x="9059080" y="3453242"/>
                  </a:lnTo>
                  <a:cubicBezTo>
                    <a:pt x="9223648" y="3238132"/>
                    <a:pt x="9223648" y="2939425"/>
                    <a:pt x="9059080" y="2724315"/>
                  </a:cubicBezTo>
                  <a:lnTo>
                    <a:pt x="7253696" y="364464"/>
                  </a:lnTo>
                  <a:cubicBezTo>
                    <a:pt x="7077949" y="134741"/>
                    <a:pt x="6805217" y="0"/>
                    <a:pt x="6515977" y="0"/>
                  </a:cubicBezTo>
                  <a:close/>
                </a:path>
              </a:pathLst>
            </a:custGeom>
            <a:blipFill>
              <a:blip r:embed="rId3"/>
              <a:stretch>
                <a:fillRect l="-25086" r="-25086"/>
              </a:stretch>
            </a:blipFill>
            <a:ln w="123825" cap="rnd">
              <a:solidFill>
                <a:srgbClr val="346874"/>
              </a:solidFill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0409296" y="6963415"/>
            <a:ext cx="5011486" cy="4339947"/>
            <a:chOff x="0" y="0"/>
            <a:chExt cx="6350000" cy="5499100"/>
          </a:xfrm>
        </p:grpSpPr>
        <p:sp>
          <p:nvSpPr>
            <p:cNvPr id="7" name="Freeform 7"/>
            <p:cNvSpPr/>
            <p:nvPr/>
          </p:nvSpPr>
          <p:spPr>
            <a:xfrm>
              <a:off x="82815" y="0"/>
              <a:ext cx="6184371" cy="5499100"/>
            </a:xfrm>
            <a:custGeom>
              <a:avLst/>
              <a:gdLst/>
              <a:ahLst/>
              <a:cxnLst/>
              <a:rect l="l" t="t" r="r" b="b"/>
              <a:pathLst>
                <a:path w="6184371" h="5499100">
                  <a:moveTo>
                    <a:pt x="4245200" y="0"/>
                  </a:moveTo>
                  <a:lnTo>
                    <a:pt x="1939170" y="0"/>
                  </a:lnTo>
                  <a:cubicBezTo>
                    <a:pt x="1670309" y="0"/>
                    <a:pt x="1421871" y="143434"/>
                    <a:pt x="1287438" y="376272"/>
                  </a:cubicBezTo>
                  <a:lnTo>
                    <a:pt x="134432" y="2373278"/>
                  </a:lnTo>
                  <a:cubicBezTo>
                    <a:pt x="0" y="2606115"/>
                    <a:pt x="0" y="2892985"/>
                    <a:pt x="134432" y="3125822"/>
                  </a:cubicBezTo>
                  <a:lnTo>
                    <a:pt x="1287438" y="5122828"/>
                  </a:lnTo>
                  <a:cubicBezTo>
                    <a:pt x="1421871" y="5355667"/>
                    <a:pt x="1670309" y="5499100"/>
                    <a:pt x="1939170" y="5499100"/>
                  </a:cubicBezTo>
                  <a:lnTo>
                    <a:pt x="4245200" y="5499100"/>
                  </a:lnTo>
                  <a:cubicBezTo>
                    <a:pt x="4514061" y="5499100"/>
                    <a:pt x="4762499" y="5355667"/>
                    <a:pt x="4896932" y="5122828"/>
                  </a:cubicBezTo>
                  <a:lnTo>
                    <a:pt x="6049938" y="3125822"/>
                  </a:lnTo>
                  <a:cubicBezTo>
                    <a:pt x="6184370" y="2892985"/>
                    <a:pt x="6184370" y="2606115"/>
                    <a:pt x="6049938" y="2373278"/>
                  </a:cubicBezTo>
                  <a:lnTo>
                    <a:pt x="4896932" y="376272"/>
                  </a:lnTo>
                  <a:cubicBezTo>
                    <a:pt x="4762499" y="143434"/>
                    <a:pt x="4514061" y="0"/>
                    <a:pt x="4245200" y="0"/>
                  </a:cubicBezTo>
                  <a:close/>
                </a:path>
              </a:pathLst>
            </a:custGeom>
            <a:blipFill>
              <a:blip r:embed="rId4"/>
              <a:stretch>
                <a:fillRect l="-3652" r="-3652"/>
              </a:stretch>
            </a:blipFill>
            <a:ln w="123825" cap="rnd">
              <a:solidFill>
                <a:srgbClr val="346874"/>
              </a:solidFill>
              <a:prstDash val="solid"/>
              <a:round/>
            </a:ln>
          </p:spPr>
        </p:sp>
      </p:grpSp>
      <p:sp>
        <p:nvSpPr>
          <p:cNvPr id="8" name="Freeform 8"/>
          <p:cNvSpPr/>
          <p:nvPr/>
        </p:nvSpPr>
        <p:spPr>
          <a:xfrm rot="-5400000">
            <a:off x="8727496" y="1522761"/>
            <a:ext cx="1181681" cy="1181681"/>
          </a:xfrm>
          <a:custGeom>
            <a:avLst/>
            <a:gdLst/>
            <a:ahLst/>
            <a:cxnLst/>
            <a:rect l="l" t="t" r="r" b="b"/>
            <a:pathLst>
              <a:path w="1181681" h="1181681">
                <a:moveTo>
                  <a:pt x="0" y="0"/>
                </a:moveTo>
                <a:lnTo>
                  <a:pt x="1181681" y="0"/>
                </a:lnTo>
                <a:lnTo>
                  <a:pt x="1181681" y="1181680"/>
                </a:lnTo>
                <a:lnTo>
                  <a:pt x="0" y="11816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4962749" y="8684265"/>
            <a:ext cx="1770784" cy="1770784"/>
          </a:xfrm>
          <a:custGeom>
            <a:avLst/>
            <a:gdLst/>
            <a:ahLst/>
            <a:cxnLst/>
            <a:rect l="l" t="t" r="r" b="b"/>
            <a:pathLst>
              <a:path w="1770784" h="1770784">
                <a:moveTo>
                  <a:pt x="0" y="0"/>
                </a:moveTo>
                <a:lnTo>
                  <a:pt x="1770784" y="0"/>
                </a:lnTo>
                <a:lnTo>
                  <a:pt x="1770784" y="1770784"/>
                </a:lnTo>
                <a:lnTo>
                  <a:pt x="0" y="17707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3696171" y="9195358"/>
            <a:ext cx="748598" cy="748598"/>
          </a:xfrm>
          <a:custGeom>
            <a:avLst/>
            <a:gdLst/>
            <a:ahLst/>
            <a:cxnLst/>
            <a:rect l="l" t="t" r="r" b="b"/>
            <a:pathLst>
              <a:path w="748598" h="748598">
                <a:moveTo>
                  <a:pt x="0" y="0"/>
                </a:moveTo>
                <a:lnTo>
                  <a:pt x="748598" y="0"/>
                </a:lnTo>
                <a:lnTo>
                  <a:pt x="748598" y="748598"/>
                </a:lnTo>
                <a:lnTo>
                  <a:pt x="0" y="748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0" y="0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7" y="0"/>
                </a:lnTo>
                <a:lnTo>
                  <a:pt x="1897127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39380" y="4895463"/>
            <a:ext cx="10575261" cy="2035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94"/>
              </a:lnSpc>
            </a:pPr>
            <a:r>
              <a:rPr lang="en-US" sz="2353">
                <a:solidFill>
                  <a:srgbClr val="346874"/>
                </a:solidFill>
                <a:latin typeface="Roca One Light"/>
                <a:ea typeface="Roca One Light"/>
                <a:cs typeface="Roca One Light"/>
                <a:sym typeface="Roca One Light"/>
              </a:rPr>
              <a:t>ПГ „Иван С. Аксаков“ – Пазарджик е училище със 180-годишна история, утвърдено със своя специфичен системен подход при работа с учениковата личност, базиран на разбирането, че всеки участник в училищната общност има своето влияние върху нейното развитие.</a:t>
            </a:r>
          </a:p>
          <a:p>
            <a:pPr algn="just">
              <a:lnSpc>
                <a:spcPts val="3294"/>
              </a:lnSpc>
            </a:pPr>
            <a:endParaRPr lang="en-US" sz="2353">
              <a:solidFill>
                <a:srgbClr val="346874"/>
              </a:solidFill>
              <a:latin typeface="Roca One Light"/>
              <a:ea typeface="Roca One Light"/>
              <a:cs typeface="Roca One Light"/>
              <a:sym typeface="Roca One Ligh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97127" y="250403"/>
            <a:ext cx="14842419" cy="510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0"/>
              </a:lnSpc>
              <a:spcBef>
                <a:spcPct val="0"/>
              </a:spcBef>
            </a:pPr>
            <a:r>
              <a:rPr lang="en-US" sz="3970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 ПРОЕКТ „ПГ „ИВ. С. АКСАКOВ“ – УЧИЛИЩЕ БЕЗ АГРЕСИЯ“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32151" y="2205968"/>
            <a:ext cx="4548758" cy="773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3"/>
              </a:lnSpc>
              <a:spcBef>
                <a:spcPct val="0"/>
              </a:spcBef>
            </a:pPr>
            <a:r>
              <a:rPr lang="en-US" sz="4855" spc="-267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КОИ СМЕ НИЕ?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8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080" y="3585469"/>
            <a:ext cx="7533094" cy="5215631"/>
            <a:chOff x="0" y="0"/>
            <a:chExt cx="3046359" cy="1452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46359" cy="1452295"/>
            </a:xfrm>
            <a:custGeom>
              <a:avLst/>
              <a:gdLst/>
              <a:ahLst/>
              <a:cxnLst/>
              <a:rect l="l" t="t" r="r" b="b"/>
              <a:pathLst>
                <a:path w="3046359" h="1452295">
                  <a:moveTo>
                    <a:pt x="34136" y="0"/>
                  </a:moveTo>
                  <a:lnTo>
                    <a:pt x="3012223" y="0"/>
                  </a:lnTo>
                  <a:cubicBezTo>
                    <a:pt x="3031076" y="0"/>
                    <a:pt x="3046359" y="15283"/>
                    <a:pt x="3046359" y="34136"/>
                  </a:cubicBezTo>
                  <a:lnTo>
                    <a:pt x="3046359" y="1418159"/>
                  </a:lnTo>
                  <a:cubicBezTo>
                    <a:pt x="3046359" y="1427212"/>
                    <a:pt x="3042763" y="1435895"/>
                    <a:pt x="3036361" y="1442297"/>
                  </a:cubicBezTo>
                  <a:cubicBezTo>
                    <a:pt x="3029959" y="1448698"/>
                    <a:pt x="3021277" y="1452295"/>
                    <a:pt x="3012223" y="1452295"/>
                  </a:cubicBezTo>
                  <a:lnTo>
                    <a:pt x="34136" y="1452295"/>
                  </a:lnTo>
                  <a:cubicBezTo>
                    <a:pt x="25083" y="1452295"/>
                    <a:pt x="16400" y="1448698"/>
                    <a:pt x="9998" y="1442297"/>
                  </a:cubicBezTo>
                  <a:cubicBezTo>
                    <a:pt x="3596" y="1435895"/>
                    <a:pt x="0" y="1427212"/>
                    <a:pt x="0" y="1418159"/>
                  </a:cubicBezTo>
                  <a:lnTo>
                    <a:pt x="0" y="34136"/>
                  </a:lnTo>
                  <a:cubicBezTo>
                    <a:pt x="0" y="25083"/>
                    <a:pt x="3596" y="16400"/>
                    <a:pt x="9998" y="9998"/>
                  </a:cubicBezTo>
                  <a:cubicBezTo>
                    <a:pt x="16400" y="3596"/>
                    <a:pt x="25083" y="0"/>
                    <a:pt x="34136" y="0"/>
                  </a:cubicBezTo>
                  <a:close/>
                </a:path>
              </a:pathLst>
            </a:custGeom>
            <a:solidFill>
              <a:srgbClr val="D5EB6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046359" cy="148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848734" y="3585469"/>
            <a:ext cx="2590532" cy="259053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t="-8601" b="-8601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7594178" y="6501209"/>
            <a:ext cx="3137078" cy="3273690"/>
            <a:chOff x="0" y="0"/>
            <a:chExt cx="884578" cy="923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4578" cy="923100"/>
            </a:xfrm>
            <a:custGeom>
              <a:avLst/>
              <a:gdLst/>
              <a:ahLst/>
              <a:cxnLst/>
              <a:rect l="l" t="t" r="r" b="b"/>
              <a:pathLst>
                <a:path w="884578" h="923100">
                  <a:moveTo>
                    <a:pt x="442289" y="0"/>
                  </a:moveTo>
                  <a:cubicBezTo>
                    <a:pt x="198020" y="0"/>
                    <a:pt x="0" y="206643"/>
                    <a:pt x="0" y="461550"/>
                  </a:cubicBezTo>
                  <a:cubicBezTo>
                    <a:pt x="0" y="716457"/>
                    <a:pt x="198020" y="923100"/>
                    <a:pt x="442289" y="923100"/>
                  </a:cubicBezTo>
                  <a:cubicBezTo>
                    <a:pt x="686559" y="923100"/>
                    <a:pt x="884578" y="716457"/>
                    <a:pt x="884578" y="461550"/>
                  </a:cubicBezTo>
                  <a:cubicBezTo>
                    <a:pt x="884578" y="206643"/>
                    <a:pt x="686559" y="0"/>
                    <a:pt x="442289" y="0"/>
                  </a:cubicBezTo>
                  <a:close/>
                </a:path>
              </a:pathLst>
            </a:custGeom>
            <a:blipFill>
              <a:blip r:embed="rId3"/>
              <a:stretch>
                <a:fillRect l="-7495" r="-7495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0985817" y="3534158"/>
            <a:ext cx="7225984" cy="5215631"/>
            <a:chOff x="0" y="0"/>
            <a:chExt cx="3074272" cy="145229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74271" cy="1452295"/>
            </a:xfrm>
            <a:custGeom>
              <a:avLst/>
              <a:gdLst/>
              <a:ahLst/>
              <a:cxnLst/>
              <a:rect l="l" t="t" r="r" b="b"/>
              <a:pathLst>
                <a:path w="3074271" h="1452295">
                  <a:moveTo>
                    <a:pt x="33826" y="0"/>
                  </a:moveTo>
                  <a:lnTo>
                    <a:pt x="3040445" y="0"/>
                  </a:lnTo>
                  <a:cubicBezTo>
                    <a:pt x="3049417" y="0"/>
                    <a:pt x="3058021" y="3564"/>
                    <a:pt x="3064364" y="9907"/>
                  </a:cubicBezTo>
                  <a:cubicBezTo>
                    <a:pt x="3070708" y="16251"/>
                    <a:pt x="3074271" y="24855"/>
                    <a:pt x="3074271" y="33826"/>
                  </a:cubicBezTo>
                  <a:lnTo>
                    <a:pt x="3074271" y="1418469"/>
                  </a:lnTo>
                  <a:cubicBezTo>
                    <a:pt x="3074271" y="1427440"/>
                    <a:pt x="3070708" y="1436044"/>
                    <a:pt x="3064364" y="1442388"/>
                  </a:cubicBezTo>
                  <a:cubicBezTo>
                    <a:pt x="3058021" y="1448731"/>
                    <a:pt x="3049417" y="1452295"/>
                    <a:pt x="3040445" y="1452295"/>
                  </a:cubicBezTo>
                  <a:lnTo>
                    <a:pt x="33826" y="1452295"/>
                  </a:lnTo>
                  <a:cubicBezTo>
                    <a:pt x="24855" y="1452295"/>
                    <a:pt x="16251" y="1448731"/>
                    <a:pt x="9907" y="1442388"/>
                  </a:cubicBezTo>
                  <a:cubicBezTo>
                    <a:pt x="3564" y="1436044"/>
                    <a:pt x="0" y="1427440"/>
                    <a:pt x="0" y="1418469"/>
                  </a:cubicBezTo>
                  <a:lnTo>
                    <a:pt x="0" y="33826"/>
                  </a:lnTo>
                  <a:cubicBezTo>
                    <a:pt x="0" y="24855"/>
                    <a:pt x="3564" y="16251"/>
                    <a:pt x="9907" y="9907"/>
                  </a:cubicBezTo>
                  <a:cubicBezTo>
                    <a:pt x="16251" y="3564"/>
                    <a:pt x="24855" y="0"/>
                    <a:pt x="33826" y="0"/>
                  </a:cubicBezTo>
                  <a:close/>
                </a:path>
              </a:pathLst>
            </a:custGeom>
            <a:solidFill>
              <a:srgbClr val="D5EB61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074272" cy="1480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5400000">
            <a:off x="14963203" y="2199241"/>
            <a:ext cx="960742" cy="960742"/>
          </a:xfrm>
          <a:custGeom>
            <a:avLst/>
            <a:gdLst/>
            <a:ahLst/>
            <a:cxnLst/>
            <a:rect l="l" t="t" r="r" b="b"/>
            <a:pathLst>
              <a:path w="960742" h="960742">
                <a:moveTo>
                  <a:pt x="0" y="0"/>
                </a:moveTo>
                <a:lnTo>
                  <a:pt x="960742" y="0"/>
                </a:lnTo>
                <a:lnTo>
                  <a:pt x="960742" y="960741"/>
                </a:lnTo>
                <a:lnTo>
                  <a:pt x="0" y="9607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2797246" y="2459526"/>
            <a:ext cx="960742" cy="960742"/>
          </a:xfrm>
          <a:custGeom>
            <a:avLst/>
            <a:gdLst/>
            <a:ahLst/>
            <a:cxnLst/>
            <a:rect l="l" t="t" r="r" b="b"/>
            <a:pathLst>
              <a:path w="960742" h="960742">
                <a:moveTo>
                  <a:pt x="0" y="0"/>
                </a:moveTo>
                <a:lnTo>
                  <a:pt x="960742" y="0"/>
                </a:lnTo>
                <a:lnTo>
                  <a:pt x="960742" y="960741"/>
                </a:lnTo>
                <a:lnTo>
                  <a:pt x="0" y="9607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46955" y="2143140"/>
            <a:ext cx="632771" cy="632771"/>
          </a:xfrm>
          <a:custGeom>
            <a:avLst/>
            <a:gdLst/>
            <a:ahLst/>
            <a:cxnLst/>
            <a:rect l="l" t="t" r="r" b="b"/>
            <a:pathLst>
              <a:path w="632771" h="632771">
                <a:moveTo>
                  <a:pt x="0" y="0"/>
                </a:moveTo>
                <a:lnTo>
                  <a:pt x="632771" y="0"/>
                </a:lnTo>
                <a:lnTo>
                  <a:pt x="632771" y="632771"/>
                </a:lnTo>
                <a:lnTo>
                  <a:pt x="0" y="632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433382" y="1882855"/>
            <a:ext cx="632771" cy="632771"/>
          </a:xfrm>
          <a:custGeom>
            <a:avLst/>
            <a:gdLst/>
            <a:ahLst/>
            <a:cxnLst/>
            <a:rect l="l" t="t" r="r" b="b"/>
            <a:pathLst>
              <a:path w="632771" h="632771">
                <a:moveTo>
                  <a:pt x="0" y="0"/>
                </a:moveTo>
                <a:lnTo>
                  <a:pt x="632771" y="0"/>
                </a:lnTo>
                <a:lnTo>
                  <a:pt x="632771" y="632771"/>
                </a:lnTo>
                <a:lnTo>
                  <a:pt x="0" y="6327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0" y="0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7" y="0"/>
                </a:lnTo>
                <a:lnTo>
                  <a:pt x="1897127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214920" y="2135704"/>
            <a:ext cx="9858159" cy="1017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19"/>
              </a:lnSpc>
              <a:spcBef>
                <a:spcPct val="0"/>
              </a:spcBef>
            </a:pPr>
            <a:r>
              <a:rPr lang="en-US" sz="7775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КАКВО ЦЕЛИМ?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897127" y="548754"/>
            <a:ext cx="14842419" cy="510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0"/>
              </a:lnSpc>
              <a:spcBef>
                <a:spcPct val="0"/>
              </a:spcBef>
            </a:pPr>
            <a:r>
              <a:rPr lang="en-US" sz="3970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 ПРОЕКТ „ПГ „ИВ. С. АКСАКOВ“ – УЧИЛИЩЕ БЕЗ АГРЕСИЯ“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63341" y="193873"/>
            <a:ext cx="14842419" cy="510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0"/>
              </a:lnSpc>
              <a:spcBef>
                <a:spcPct val="0"/>
              </a:spcBef>
            </a:pPr>
            <a:r>
              <a:rPr lang="en-US" sz="3970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 ПРОЕКТ „ПГ „ИВ. С. АКСАКOВ“ – УЧИЛИЩЕ БЕЗ АГРЕСИЯ“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963341" y="118319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8714" y="3896517"/>
            <a:ext cx="6791262" cy="874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85"/>
              </a:lnSpc>
              <a:spcBef>
                <a:spcPct val="0"/>
              </a:spcBef>
            </a:pPr>
            <a:r>
              <a:rPr lang="en-US" sz="1849" spc="-10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                 ДА СЪЗДАДЕМ УСЛОВИЯ ЗА СИГУРНА </a:t>
            </a:r>
          </a:p>
          <a:p>
            <a:pPr algn="just">
              <a:lnSpc>
                <a:spcPts val="2385"/>
              </a:lnSpc>
              <a:spcBef>
                <a:spcPct val="0"/>
              </a:spcBef>
            </a:pPr>
            <a:r>
              <a:rPr lang="en-US" sz="1849" spc="-10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ОБРАЗОВАТЕЛНА СРЕДА И ПРЕВЕНЦИЯ НА ТОРМОЗА И НАСИЛИЕТО ЧРЕЗ ПРОМЯНА НА ОБРАЗОВАТЕЛНАТА СРЕДА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782" y="5357426"/>
            <a:ext cx="7021126" cy="1169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1"/>
              </a:lnSpc>
              <a:spcBef>
                <a:spcPct val="0"/>
              </a:spcBef>
            </a:pPr>
            <a:r>
              <a:rPr lang="en-US" sz="1846" spc="-10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ДА ВКЛЮЧИМ ВСИЧКИ ЧЛЕНОВЕ НА УЧИЛИЩНАТА ОБЩНОСТ- УЧЕНИЦИ, УЧИТЕЛИ, РОДИТЕЛИ В ДЕЙНОСТИ ЗА СЪЗДАВАНЕ НА СИГУРНА ОБРАЗОВАТЕЛНА СРЕДА И ЗА ПРЕВЕНЦИЯ НА АГРЕСИЯТА И НАСИЛИЕТО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3782" y="7123516"/>
            <a:ext cx="6879837" cy="1464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6"/>
              </a:lnSpc>
              <a:spcBef>
                <a:spcPct val="0"/>
              </a:spcBef>
            </a:pPr>
            <a:r>
              <a:rPr lang="en-US" sz="1834" spc="-100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ДА СЪЗДАДЕМ УСЛОВИЯ ЗА ПОДКРЕПА И УТВЪРЖДАВАНЕ НА УЧИЛИЩНА КУЛТУРА ОСНОВАНА НА ВЗАИМНО УВАЖЕНИЕ, РАВНО ДОСТОЙНСТВО, СПРАВЕДЛИВОСТ И НАСЪРЧАВАНЕ НА ИНФОРМИРАНО И КОМПЕТЕНТНО УЧАСТИЕ НА ВСИЧКИ В ОБЩНОСТТА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07586" y="4915375"/>
            <a:ext cx="7153409" cy="2350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6"/>
              </a:lnSpc>
              <a:spcBef>
                <a:spcPct val="0"/>
              </a:spcBef>
            </a:pPr>
            <a:r>
              <a:rPr lang="en-US" sz="1850" spc="-101" dirty="0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ДА ИЗГРАДИМ  ЗДРАВОСЛОВНИ МЕЖДУЛИЧНОСТНИ ОТНОШЕНИЯ И ПОСТИГНЕМ  РЕАЛЕН НАПРЕДЪК В СПРАВЯНЕТО С НАСИЛИЕТО, КАКТО И ДА РАЗРАБОТИМ И ПРИЛОЖИМ  ЦЯЛОСТНА УЧИЛИЩНА ПОЛИТИКА, КОЯТО ДА СЕ СПОДЕЛЯ ОТ ВСИЧКИ УЧАСТНИЦИ В ОБРАЗОВАТЕЛНИЯ ПРОЦЕС И ДА Е ПОДЧИНЕНА НА НЕНАСИЛСТВЕНОТО РЕШАВАНЕ НА КОНФЛИКТИ И НА ГРИЖАТА ЗА ВСЕКИ ЧЛЕН НА УЧИЛИЩНАТА ОБЩНОСТ.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8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30573" y="5975221"/>
            <a:ext cx="3283079" cy="328307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EB6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73266" y="3501960"/>
            <a:ext cx="3283079" cy="32830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EB6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601207" y="1963240"/>
            <a:ext cx="10081446" cy="103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88"/>
              </a:lnSpc>
              <a:spcBef>
                <a:spcPct val="0"/>
              </a:spcBef>
            </a:pPr>
            <a:r>
              <a:rPr lang="en-US" sz="7845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КАКВО ПРЕДСТОИ?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428759" y="5722570"/>
            <a:ext cx="3283079" cy="3283079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EB61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31654" y="3437960"/>
            <a:ext cx="3283079" cy="3088419"/>
            <a:chOff x="0" y="0"/>
            <a:chExt cx="812800" cy="7646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764607"/>
            </a:xfrm>
            <a:custGeom>
              <a:avLst/>
              <a:gdLst/>
              <a:ahLst/>
              <a:cxnLst/>
              <a:rect l="l" t="t" r="r" b="b"/>
              <a:pathLst>
                <a:path w="812800" h="764607">
                  <a:moveTo>
                    <a:pt x="406400" y="0"/>
                  </a:moveTo>
                  <a:cubicBezTo>
                    <a:pt x="181951" y="0"/>
                    <a:pt x="0" y="171163"/>
                    <a:pt x="0" y="382304"/>
                  </a:cubicBezTo>
                  <a:cubicBezTo>
                    <a:pt x="0" y="593444"/>
                    <a:pt x="181951" y="764607"/>
                    <a:pt x="406400" y="764607"/>
                  </a:cubicBezTo>
                  <a:cubicBezTo>
                    <a:pt x="630849" y="764607"/>
                    <a:pt x="812800" y="593444"/>
                    <a:pt x="812800" y="382304"/>
                  </a:cubicBezTo>
                  <a:cubicBezTo>
                    <a:pt x="812800" y="17116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EB61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43107"/>
              <a:ext cx="660400" cy="6498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324302" y="3511982"/>
            <a:ext cx="3283079" cy="328307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5EB61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 rot="-5400000">
            <a:off x="15064332" y="8044908"/>
            <a:ext cx="960742" cy="960742"/>
          </a:xfrm>
          <a:custGeom>
            <a:avLst/>
            <a:gdLst/>
            <a:ahLst/>
            <a:cxnLst/>
            <a:rect l="l" t="t" r="r" b="b"/>
            <a:pathLst>
              <a:path w="960742" h="960742">
                <a:moveTo>
                  <a:pt x="0" y="0"/>
                </a:moveTo>
                <a:lnTo>
                  <a:pt x="960742" y="0"/>
                </a:lnTo>
                <a:lnTo>
                  <a:pt x="960742" y="960741"/>
                </a:lnTo>
                <a:lnTo>
                  <a:pt x="0" y="960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15544703" y="7060862"/>
            <a:ext cx="1498001" cy="1498001"/>
          </a:xfrm>
          <a:custGeom>
            <a:avLst/>
            <a:gdLst/>
            <a:ahLst/>
            <a:cxnLst/>
            <a:rect l="l" t="t" r="r" b="b"/>
            <a:pathLst>
              <a:path w="1498001" h="1498001">
                <a:moveTo>
                  <a:pt x="0" y="0"/>
                </a:moveTo>
                <a:lnTo>
                  <a:pt x="1498001" y="0"/>
                </a:lnTo>
                <a:lnTo>
                  <a:pt x="1498001" y="1498001"/>
                </a:lnTo>
                <a:lnTo>
                  <a:pt x="0" y="149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5400000">
            <a:off x="1028700" y="7295907"/>
            <a:ext cx="1498001" cy="1498001"/>
          </a:xfrm>
          <a:custGeom>
            <a:avLst/>
            <a:gdLst/>
            <a:ahLst/>
            <a:cxnLst/>
            <a:rect l="l" t="t" r="r" b="b"/>
            <a:pathLst>
              <a:path w="1498001" h="1498001">
                <a:moveTo>
                  <a:pt x="0" y="0"/>
                </a:moveTo>
                <a:lnTo>
                  <a:pt x="1498001" y="0"/>
                </a:lnTo>
                <a:lnTo>
                  <a:pt x="1498001" y="1498001"/>
                </a:lnTo>
                <a:lnTo>
                  <a:pt x="0" y="14980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5400000">
            <a:off x="2117281" y="8078493"/>
            <a:ext cx="960742" cy="960742"/>
          </a:xfrm>
          <a:custGeom>
            <a:avLst/>
            <a:gdLst/>
            <a:ahLst/>
            <a:cxnLst/>
            <a:rect l="l" t="t" r="r" b="b"/>
            <a:pathLst>
              <a:path w="960742" h="960742">
                <a:moveTo>
                  <a:pt x="0" y="0"/>
                </a:moveTo>
                <a:lnTo>
                  <a:pt x="960742" y="0"/>
                </a:lnTo>
                <a:lnTo>
                  <a:pt x="960742" y="960741"/>
                </a:lnTo>
                <a:lnTo>
                  <a:pt x="0" y="960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0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7" y="0"/>
                </a:lnTo>
                <a:lnTo>
                  <a:pt x="1897127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963341" y="118319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36843" y="4475830"/>
            <a:ext cx="3283079" cy="107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9"/>
              </a:lnSpc>
              <a:spcBef>
                <a:spcPct val="0"/>
              </a:spcBef>
            </a:pPr>
            <a:r>
              <a:rPr lang="en-US" sz="2255" spc="-124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ИЗГРАЖДАНЕ НА </a:t>
            </a:r>
          </a:p>
          <a:p>
            <a:pPr algn="ctr">
              <a:lnSpc>
                <a:spcPts val="2909"/>
              </a:lnSpc>
              <a:spcBef>
                <a:spcPct val="0"/>
              </a:spcBef>
            </a:pPr>
            <a:r>
              <a:rPr lang="en-US" sz="2255" spc="-124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КЪТ ЗА ОТДИХ, СПОДЕЛЯНЕ И УЧЕНЕ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824808" y="6765990"/>
            <a:ext cx="4478670" cy="175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8"/>
              </a:lnSpc>
              <a:spcBef>
                <a:spcPct val="0"/>
              </a:spcBef>
            </a:pPr>
            <a:r>
              <a:rPr lang="en-US" sz="2207" spc="-12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ИЗРАБОТВАНЕ </a:t>
            </a:r>
          </a:p>
          <a:p>
            <a:pPr algn="ctr">
              <a:lnSpc>
                <a:spcPts val="2848"/>
              </a:lnSpc>
              <a:spcBef>
                <a:spcPct val="0"/>
              </a:spcBef>
            </a:pPr>
            <a:r>
              <a:rPr lang="en-US" sz="2207" spc="-12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НА </a:t>
            </a:r>
          </a:p>
          <a:p>
            <a:pPr algn="ctr">
              <a:lnSpc>
                <a:spcPts val="2848"/>
              </a:lnSpc>
              <a:spcBef>
                <a:spcPct val="0"/>
              </a:spcBef>
            </a:pPr>
            <a:r>
              <a:rPr lang="en-US" sz="2207" spc="-12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„ЗЛАТНИ“  ПРАВИЛА </a:t>
            </a:r>
          </a:p>
          <a:p>
            <a:pPr algn="ctr">
              <a:lnSpc>
                <a:spcPts val="2848"/>
              </a:lnSpc>
              <a:spcBef>
                <a:spcPct val="0"/>
              </a:spcBef>
            </a:pPr>
            <a:r>
              <a:rPr lang="en-US" sz="2207" spc="-12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ЗА ПОВЕДЕНИЕ  </a:t>
            </a:r>
          </a:p>
          <a:p>
            <a:pPr algn="ctr">
              <a:lnSpc>
                <a:spcPts val="2848"/>
              </a:lnSpc>
              <a:spcBef>
                <a:spcPct val="0"/>
              </a:spcBef>
            </a:pPr>
            <a:r>
              <a:rPr lang="en-US" sz="2207" spc="-121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ЗА ВСЕКИ КЛАС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24302" y="4776059"/>
            <a:ext cx="3283079" cy="107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9"/>
              </a:lnSpc>
              <a:spcBef>
                <a:spcPct val="0"/>
              </a:spcBef>
            </a:pPr>
            <a:r>
              <a:rPr lang="en-US" sz="2255" spc="-124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ПРОВЕЖДАНЕ НА РАБОТИЛНИЦИ НА КЛАСА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07381" y="6394207"/>
            <a:ext cx="2824273" cy="2118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7"/>
              </a:lnSpc>
              <a:spcBef>
                <a:spcPct val="0"/>
              </a:spcBef>
            </a:pPr>
            <a:r>
              <a:rPr lang="en-US" sz="2191" spc="-120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ПРОВЕЖДАНЕ </a:t>
            </a:r>
          </a:p>
          <a:p>
            <a:pPr algn="ctr">
              <a:lnSpc>
                <a:spcPts val="2827"/>
              </a:lnSpc>
              <a:spcBef>
                <a:spcPct val="0"/>
              </a:spcBef>
            </a:pPr>
            <a:r>
              <a:rPr lang="en-US" sz="2191" spc="-120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НА ЖУРНАЛИСТИЧЕСКА РАБОТИЛНИЦА „РЕПОРТЕР НА ДОБРОТО“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422793" y="4252111"/>
            <a:ext cx="3283079" cy="144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9"/>
              </a:lnSpc>
              <a:spcBef>
                <a:spcPct val="0"/>
              </a:spcBef>
            </a:pPr>
            <a:r>
              <a:rPr lang="en-US" sz="2255" spc="-124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ПРОВЕЖДАНЕ </a:t>
            </a:r>
          </a:p>
          <a:p>
            <a:pPr algn="ctr">
              <a:lnSpc>
                <a:spcPts val="2909"/>
              </a:lnSpc>
              <a:spcBef>
                <a:spcPct val="0"/>
              </a:spcBef>
            </a:pPr>
            <a:r>
              <a:rPr lang="en-US" sz="2255" spc="-124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НА ЛИТЕРАТУРНО АТЕЛИЕ “РОЗОВАТА ФЛАНЕЛКА“</a:t>
            </a:r>
          </a:p>
        </p:txBody>
      </p:sp>
      <p:sp>
        <p:nvSpPr>
          <p:cNvPr id="29" name="Freeform 29"/>
          <p:cNvSpPr/>
          <p:nvPr/>
        </p:nvSpPr>
        <p:spPr>
          <a:xfrm>
            <a:off x="0" y="0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7" y="0"/>
                </a:lnTo>
                <a:lnTo>
                  <a:pt x="1897127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05431" y="6417681"/>
            <a:ext cx="2488297" cy="2488297"/>
          </a:xfrm>
          <a:custGeom>
            <a:avLst/>
            <a:gdLst/>
            <a:ahLst/>
            <a:cxnLst/>
            <a:rect l="l" t="t" r="r" b="b"/>
            <a:pathLst>
              <a:path w="2488297" h="2488297">
                <a:moveTo>
                  <a:pt x="0" y="0"/>
                </a:moveTo>
                <a:lnTo>
                  <a:pt x="2488297" y="0"/>
                </a:lnTo>
                <a:lnTo>
                  <a:pt x="2488297" y="2488297"/>
                </a:lnTo>
                <a:lnTo>
                  <a:pt x="0" y="24882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9194272" y="6417681"/>
            <a:ext cx="2488297" cy="2488297"/>
          </a:xfrm>
          <a:custGeom>
            <a:avLst/>
            <a:gdLst/>
            <a:ahLst/>
            <a:cxnLst/>
            <a:rect l="l" t="t" r="r" b="b"/>
            <a:pathLst>
              <a:path w="2488297" h="2488297">
                <a:moveTo>
                  <a:pt x="2488297" y="0"/>
                </a:moveTo>
                <a:lnTo>
                  <a:pt x="0" y="0"/>
                </a:lnTo>
                <a:lnTo>
                  <a:pt x="0" y="2488297"/>
                </a:lnTo>
                <a:lnTo>
                  <a:pt x="2488297" y="2488297"/>
                </a:lnTo>
                <a:lnTo>
                  <a:pt x="248829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 flipV="1">
            <a:off x="9194272" y="3829342"/>
            <a:ext cx="2488297" cy="2488297"/>
          </a:xfrm>
          <a:custGeom>
            <a:avLst/>
            <a:gdLst/>
            <a:ahLst/>
            <a:cxnLst/>
            <a:rect l="l" t="t" r="r" b="b"/>
            <a:pathLst>
              <a:path w="2488297" h="2488297">
                <a:moveTo>
                  <a:pt x="2488297" y="2488297"/>
                </a:moveTo>
                <a:lnTo>
                  <a:pt x="0" y="2488297"/>
                </a:lnTo>
                <a:lnTo>
                  <a:pt x="0" y="0"/>
                </a:lnTo>
                <a:lnTo>
                  <a:pt x="2488297" y="0"/>
                </a:lnTo>
                <a:lnTo>
                  <a:pt x="2488297" y="248829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6605431" y="3829342"/>
            <a:ext cx="2488297" cy="2488297"/>
          </a:xfrm>
          <a:custGeom>
            <a:avLst/>
            <a:gdLst/>
            <a:ahLst/>
            <a:cxnLst/>
            <a:rect l="l" t="t" r="r" b="b"/>
            <a:pathLst>
              <a:path w="2488297" h="2488297">
                <a:moveTo>
                  <a:pt x="0" y="2488297"/>
                </a:moveTo>
                <a:lnTo>
                  <a:pt x="2488297" y="2488297"/>
                </a:lnTo>
                <a:lnTo>
                  <a:pt x="2488297" y="0"/>
                </a:lnTo>
                <a:lnTo>
                  <a:pt x="0" y="0"/>
                </a:lnTo>
                <a:lnTo>
                  <a:pt x="0" y="248829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159518" y="4411949"/>
            <a:ext cx="1380123" cy="1323083"/>
          </a:xfrm>
          <a:custGeom>
            <a:avLst/>
            <a:gdLst/>
            <a:ahLst/>
            <a:cxnLst/>
            <a:rect l="l" t="t" r="r" b="b"/>
            <a:pathLst>
              <a:path w="1380123" h="1323083">
                <a:moveTo>
                  <a:pt x="0" y="0"/>
                </a:moveTo>
                <a:lnTo>
                  <a:pt x="1380123" y="0"/>
                </a:lnTo>
                <a:lnTo>
                  <a:pt x="1380123" y="1323083"/>
                </a:lnTo>
                <a:lnTo>
                  <a:pt x="0" y="1323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305205" y="7023795"/>
            <a:ext cx="1174692" cy="1073375"/>
          </a:xfrm>
          <a:custGeom>
            <a:avLst/>
            <a:gdLst/>
            <a:ahLst/>
            <a:cxnLst/>
            <a:rect l="l" t="t" r="r" b="b"/>
            <a:pathLst>
              <a:path w="1174692" h="1073375">
                <a:moveTo>
                  <a:pt x="0" y="0"/>
                </a:moveTo>
                <a:lnTo>
                  <a:pt x="1174692" y="0"/>
                </a:lnTo>
                <a:lnTo>
                  <a:pt x="1174692" y="1073375"/>
                </a:lnTo>
                <a:lnTo>
                  <a:pt x="0" y="10733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842772" y="4747338"/>
            <a:ext cx="1191297" cy="987694"/>
          </a:xfrm>
          <a:custGeom>
            <a:avLst/>
            <a:gdLst/>
            <a:ahLst/>
            <a:cxnLst/>
            <a:rect l="l" t="t" r="r" b="b"/>
            <a:pathLst>
              <a:path w="1191297" h="987694">
                <a:moveTo>
                  <a:pt x="0" y="0"/>
                </a:moveTo>
                <a:lnTo>
                  <a:pt x="1191297" y="0"/>
                </a:lnTo>
                <a:lnTo>
                  <a:pt x="1191297" y="987694"/>
                </a:lnTo>
                <a:lnTo>
                  <a:pt x="0" y="9876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768213" y="6890275"/>
            <a:ext cx="1340415" cy="1340415"/>
          </a:xfrm>
          <a:custGeom>
            <a:avLst/>
            <a:gdLst/>
            <a:ahLst/>
            <a:cxnLst/>
            <a:rect l="l" t="t" r="r" b="b"/>
            <a:pathLst>
              <a:path w="1340415" h="1340415">
                <a:moveTo>
                  <a:pt x="0" y="0"/>
                </a:moveTo>
                <a:lnTo>
                  <a:pt x="1340415" y="0"/>
                </a:lnTo>
                <a:lnTo>
                  <a:pt x="1340415" y="1340415"/>
                </a:lnTo>
                <a:lnTo>
                  <a:pt x="0" y="13404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4527073" y="2294795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7"/>
                </a:lnTo>
                <a:lnTo>
                  <a:pt x="0" y="10915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3206940" y="2840558"/>
            <a:ext cx="545763" cy="545763"/>
          </a:xfrm>
          <a:custGeom>
            <a:avLst/>
            <a:gdLst/>
            <a:ahLst/>
            <a:cxnLst/>
            <a:rect l="l" t="t" r="r" b="b"/>
            <a:pathLst>
              <a:path w="545763" h="545763">
                <a:moveTo>
                  <a:pt x="0" y="0"/>
                </a:moveTo>
                <a:lnTo>
                  <a:pt x="545763" y="0"/>
                </a:lnTo>
                <a:lnTo>
                  <a:pt x="545763" y="545764"/>
                </a:lnTo>
                <a:lnTo>
                  <a:pt x="0" y="5457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46955" y="2071735"/>
            <a:ext cx="1041705" cy="1041705"/>
          </a:xfrm>
          <a:custGeom>
            <a:avLst/>
            <a:gdLst/>
            <a:ahLst/>
            <a:cxnLst/>
            <a:rect l="l" t="t" r="r" b="b"/>
            <a:pathLst>
              <a:path w="1041705" h="1041705">
                <a:moveTo>
                  <a:pt x="0" y="0"/>
                </a:moveTo>
                <a:lnTo>
                  <a:pt x="1041705" y="0"/>
                </a:lnTo>
                <a:lnTo>
                  <a:pt x="1041705" y="1041705"/>
                </a:lnTo>
                <a:lnTo>
                  <a:pt x="0" y="104170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591623" y="2071735"/>
            <a:ext cx="609736" cy="609736"/>
          </a:xfrm>
          <a:custGeom>
            <a:avLst/>
            <a:gdLst/>
            <a:ahLst/>
            <a:cxnLst/>
            <a:rect l="l" t="t" r="r" b="b"/>
            <a:pathLst>
              <a:path w="609736" h="609736">
                <a:moveTo>
                  <a:pt x="0" y="0"/>
                </a:moveTo>
                <a:lnTo>
                  <a:pt x="609736" y="0"/>
                </a:lnTo>
                <a:lnTo>
                  <a:pt x="609736" y="609737"/>
                </a:lnTo>
                <a:lnTo>
                  <a:pt x="0" y="60973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0" y="0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7" y="0"/>
                </a:lnTo>
                <a:lnTo>
                  <a:pt x="1897127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159518" y="6890275"/>
            <a:ext cx="1516447" cy="1519780"/>
          </a:xfrm>
          <a:custGeom>
            <a:avLst/>
            <a:gdLst/>
            <a:ahLst/>
            <a:cxnLst/>
            <a:rect l="l" t="t" r="r" b="b"/>
            <a:pathLst>
              <a:path w="1516447" h="1519780">
                <a:moveTo>
                  <a:pt x="0" y="0"/>
                </a:moveTo>
                <a:lnTo>
                  <a:pt x="1516447" y="0"/>
                </a:lnTo>
                <a:lnTo>
                  <a:pt x="1516447" y="1519780"/>
                </a:lnTo>
                <a:lnTo>
                  <a:pt x="0" y="151978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159518" y="4411949"/>
            <a:ext cx="1516447" cy="1534338"/>
          </a:xfrm>
          <a:custGeom>
            <a:avLst/>
            <a:gdLst/>
            <a:ahLst/>
            <a:cxnLst/>
            <a:rect l="l" t="t" r="r" b="b"/>
            <a:pathLst>
              <a:path w="1516447" h="1534338">
                <a:moveTo>
                  <a:pt x="0" y="0"/>
                </a:moveTo>
                <a:lnTo>
                  <a:pt x="1516447" y="0"/>
                </a:lnTo>
                <a:lnTo>
                  <a:pt x="1516447" y="1534338"/>
                </a:lnTo>
                <a:lnTo>
                  <a:pt x="0" y="153433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11491" r="-51614" b="-893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601734" y="4469832"/>
            <a:ext cx="1583529" cy="1476455"/>
          </a:xfrm>
          <a:custGeom>
            <a:avLst/>
            <a:gdLst/>
            <a:ahLst/>
            <a:cxnLst/>
            <a:rect l="l" t="t" r="r" b="b"/>
            <a:pathLst>
              <a:path w="1583529" h="1476455">
                <a:moveTo>
                  <a:pt x="0" y="0"/>
                </a:moveTo>
                <a:lnTo>
                  <a:pt x="1583530" y="0"/>
                </a:lnTo>
                <a:lnTo>
                  <a:pt x="1583530" y="1476455"/>
                </a:lnTo>
                <a:lnTo>
                  <a:pt x="0" y="147645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3782" r="-20535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469325" y="6829722"/>
            <a:ext cx="1715938" cy="1580333"/>
          </a:xfrm>
          <a:custGeom>
            <a:avLst/>
            <a:gdLst/>
            <a:ahLst/>
            <a:cxnLst/>
            <a:rect l="l" t="t" r="r" b="b"/>
            <a:pathLst>
              <a:path w="1715938" h="1580333">
                <a:moveTo>
                  <a:pt x="0" y="0"/>
                </a:moveTo>
                <a:lnTo>
                  <a:pt x="1715939" y="0"/>
                </a:lnTo>
                <a:lnTo>
                  <a:pt x="1715939" y="1580333"/>
                </a:lnTo>
                <a:lnTo>
                  <a:pt x="0" y="158033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6999" r="-1579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124812" y="6339981"/>
            <a:ext cx="4804522" cy="46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1"/>
              </a:lnSpc>
              <a:spcBef>
                <a:spcPct val="0"/>
              </a:spcBef>
            </a:pPr>
            <a:r>
              <a:rPr lang="en-US" sz="3522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ЧРЕЗ: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6806617"/>
            <a:ext cx="5576731" cy="2780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86"/>
              </a:lnSpc>
            </a:pPr>
            <a:r>
              <a:rPr lang="en-US" sz="2276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Провеждане на тематични родителски срещи  по темите:</a:t>
            </a:r>
          </a:p>
          <a:p>
            <a:pPr algn="just">
              <a:lnSpc>
                <a:spcPts val="3186"/>
              </a:lnSpc>
            </a:pPr>
            <a:r>
              <a:rPr lang="en-US" sz="2276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1.”Безопасно пребиваване в електронна среда и защита от кибернасилие”;</a:t>
            </a:r>
          </a:p>
          <a:p>
            <a:pPr marL="0" lvl="0" indent="0" algn="l">
              <a:lnSpc>
                <a:spcPts val="3186"/>
              </a:lnSpc>
              <a:spcBef>
                <a:spcPct val="0"/>
              </a:spcBef>
            </a:pPr>
            <a:r>
              <a:rPr lang="en-US" sz="2276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2. “Емпатията в семейството - предпоставка за училищна среда без агресия”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6225602"/>
            <a:ext cx="3428507" cy="46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1"/>
              </a:lnSpc>
              <a:spcBef>
                <a:spcPct val="0"/>
              </a:spcBef>
            </a:pPr>
            <a:r>
              <a:rPr lang="en-US" sz="3522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ЧРЕЗ: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24812" y="6886066"/>
            <a:ext cx="5163179" cy="2283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86"/>
              </a:lnSpc>
            </a:pPr>
            <a:r>
              <a:rPr lang="en-US" sz="2276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Създаване на екип „Училище без агресия“ в платформа Тиймс и организиране и провеждане на срещи с родителите в удобно за тях време</a:t>
            </a:r>
          </a:p>
          <a:p>
            <a:pPr marL="0" lvl="0" indent="0" algn="just">
              <a:lnSpc>
                <a:spcPts val="2346"/>
              </a:lnSpc>
              <a:spcBef>
                <a:spcPct val="0"/>
              </a:spcBef>
            </a:pPr>
            <a:endParaRPr lang="en-US" sz="2276">
              <a:solidFill>
                <a:srgbClr val="346874"/>
              </a:solidFill>
              <a:latin typeface="Roca One"/>
              <a:ea typeface="Roca One"/>
              <a:cs typeface="Roca One"/>
              <a:sym typeface="Roca One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53777" y="3529197"/>
            <a:ext cx="3269767" cy="46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1"/>
              </a:lnSpc>
              <a:spcBef>
                <a:spcPct val="0"/>
              </a:spcBef>
            </a:pPr>
            <a:r>
              <a:rPr lang="en-US" sz="3522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ЧРЕЗ: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987728" y="3529197"/>
            <a:ext cx="4908763" cy="460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51"/>
              </a:lnSpc>
              <a:spcBef>
                <a:spcPct val="0"/>
              </a:spcBef>
            </a:pPr>
            <a:r>
              <a:rPr lang="en-US" sz="3522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ЧРЕЗ: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4164505"/>
            <a:ext cx="5208046" cy="1580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86"/>
              </a:lnSpc>
            </a:pPr>
            <a:r>
              <a:rPr lang="en-US" sz="2276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Обучение на педагогическите специалисти за справяне с проявите на тормоз, медиация на конфликти и превенция на агресията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54044" y="4064174"/>
            <a:ext cx="5205256" cy="1980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86"/>
              </a:lnSpc>
            </a:pPr>
            <a:r>
              <a:rPr lang="en-US" sz="2276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Поддържане на рубриката „Училище за родители“ в сайта на училището с информационни материали по темата</a:t>
            </a:r>
          </a:p>
          <a:p>
            <a:pPr marL="0" lvl="0" indent="0" algn="just">
              <a:lnSpc>
                <a:spcPts val="3186"/>
              </a:lnSpc>
              <a:spcBef>
                <a:spcPct val="0"/>
              </a:spcBef>
            </a:pPr>
            <a:endParaRPr lang="en-US" sz="2276">
              <a:solidFill>
                <a:srgbClr val="346874"/>
              </a:solidFill>
              <a:latin typeface="Roca One"/>
              <a:ea typeface="Roca One"/>
              <a:cs typeface="Roca One"/>
              <a:sym typeface="Roca One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963341" y="118319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15741" y="270719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897127" y="-27135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58707" y="-27135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466469" y="829109"/>
            <a:ext cx="11768584" cy="1295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en-US" sz="7500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КАК ЩЕ ГО НАПРАВИМ?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14836" y="8139109"/>
            <a:ext cx="4615265" cy="1211507"/>
          </a:xfrm>
          <a:custGeom>
            <a:avLst/>
            <a:gdLst/>
            <a:ahLst/>
            <a:cxnLst/>
            <a:rect l="l" t="t" r="r" b="b"/>
            <a:pathLst>
              <a:path w="4615265" h="1211507">
                <a:moveTo>
                  <a:pt x="0" y="0"/>
                </a:moveTo>
                <a:lnTo>
                  <a:pt x="4615265" y="0"/>
                </a:lnTo>
                <a:lnTo>
                  <a:pt x="4615265" y="1211507"/>
                </a:lnTo>
                <a:lnTo>
                  <a:pt x="0" y="121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51445" y="4108153"/>
            <a:ext cx="4742047" cy="4842471"/>
            <a:chOff x="0" y="0"/>
            <a:chExt cx="1248934" cy="12753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48934" cy="1275383"/>
            </a:xfrm>
            <a:custGeom>
              <a:avLst/>
              <a:gdLst/>
              <a:ahLst/>
              <a:cxnLst/>
              <a:rect l="l" t="t" r="r" b="b"/>
              <a:pathLst>
                <a:path w="1248934" h="1275383">
                  <a:moveTo>
                    <a:pt x="37550" y="0"/>
                  </a:moveTo>
                  <a:lnTo>
                    <a:pt x="1211384" y="0"/>
                  </a:lnTo>
                  <a:cubicBezTo>
                    <a:pt x="1221343" y="0"/>
                    <a:pt x="1230894" y="3956"/>
                    <a:pt x="1237936" y="10998"/>
                  </a:cubicBezTo>
                  <a:cubicBezTo>
                    <a:pt x="1244978" y="18040"/>
                    <a:pt x="1248934" y="27591"/>
                    <a:pt x="1248934" y="37550"/>
                  </a:cubicBezTo>
                  <a:lnTo>
                    <a:pt x="1248934" y="1237833"/>
                  </a:lnTo>
                  <a:cubicBezTo>
                    <a:pt x="1248934" y="1258571"/>
                    <a:pt x="1232122" y="1275383"/>
                    <a:pt x="1211384" y="1275383"/>
                  </a:cubicBezTo>
                  <a:lnTo>
                    <a:pt x="37550" y="1275383"/>
                  </a:lnTo>
                  <a:cubicBezTo>
                    <a:pt x="27591" y="1275383"/>
                    <a:pt x="18040" y="1271427"/>
                    <a:pt x="10998" y="1264385"/>
                  </a:cubicBezTo>
                  <a:cubicBezTo>
                    <a:pt x="3956" y="1257343"/>
                    <a:pt x="0" y="1247792"/>
                    <a:pt x="0" y="1237833"/>
                  </a:cubicBezTo>
                  <a:lnTo>
                    <a:pt x="0" y="37550"/>
                  </a:lnTo>
                  <a:cubicBezTo>
                    <a:pt x="0" y="16812"/>
                    <a:pt x="16812" y="0"/>
                    <a:pt x="3755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248934" cy="1284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7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2053935" y="8139109"/>
            <a:ext cx="4615265" cy="1211507"/>
          </a:xfrm>
          <a:custGeom>
            <a:avLst/>
            <a:gdLst/>
            <a:ahLst/>
            <a:cxnLst/>
            <a:rect l="l" t="t" r="r" b="b"/>
            <a:pathLst>
              <a:path w="4615265" h="1211507">
                <a:moveTo>
                  <a:pt x="0" y="0"/>
                </a:moveTo>
                <a:lnTo>
                  <a:pt x="4615265" y="0"/>
                </a:lnTo>
                <a:lnTo>
                  <a:pt x="4615265" y="1211507"/>
                </a:lnTo>
                <a:lnTo>
                  <a:pt x="0" y="121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1994508" y="4108153"/>
            <a:ext cx="4742047" cy="4842471"/>
            <a:chOff x="0" y="0"/>
            <a:chExt cx="1248934" cy="127538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48934" cy="1275383"/>
            </a:xfrm>
            <a:custGeom>
              <a:avLst/>
              <a:gdLst/>
              <a:ahLst/>
              <a:cxnLst/>
              <a:rect l="l" t="t" r="r" b="b"/>
              <a:pathLst>
                <a:path w="1248934" h="1275383">
                  <a:moveTo>
                    <a:pt x="37550" y="0"/>
                  </a:moveTo>
                  <a:lnTo>
                    <a:pt x="1211384" y="0"/>
                  </a:lnTo>
                  <a:cubicBezTo>
                    <a:pt x="1221343" y="0"/>
                    <a:pt x="1230894" y="3956"/>
                    <a:pt x="1237936" y="10998"/>
                  </a:cubicBezTo>
                  <a:cubicBezTo>
                    <a:pt x="1244978" y="18040"/>
                    <a:pt x="1248934" y="27591"/>
                    <a:pt x="1248934" y="37550"/>
                  </a:cubicBezTo>
                  <a:lnTo>
                    <a:pt x="1248934" y="1237833"/>
                  </a:lnTo>
                  <a:cubicBezTo>
                    <a:pt x="1248934" y="1258571"/>
                    <a:pt x="1232122" y="1275383"/>
                    <a:pt x="1211384" y="1275383"/>
                  </a:cubicBezTo>
                  <a:lnTo>
                    <a:pt x="37550" y="1275383"/>
                  </a:lnTo>
                  <a:cubicBezTo>
                    <a:pt x="27591" y="1275383"/>
                    <a:pt x="18040" y="1271427"/>
                    <a:pt x="10998" y="1264385"/>
                  </a:cubicBezTo>
                  <a:cubicBezTo>
                    <a:pt x="3956" y="1257343"/>
                    <a:pt x="0" y="1247792"/>
                    <a:pt x="0" y="1237833"/>
                  </a:cubicBezTo>
                  <a:lnTo>
                    <a:pt x="0" y="37550"/>
                  </a:lnTo>
                  <a:cubicBezTo>
                    <a:pt x="0" y="16812"/>
                    <a:pt x="16812" y="0"/>
                    <a:pt x="3755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248934" cy="1284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77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834386" y="8139109"/>
            <a:ext cx="4615265" cy="1211507"/>
          </a:xfrm>
          <a:custGeom>
            <a:avLst/>
            <a:gdLst/>
            <a:ahLst/>
            <a:cxnLst/>
            <a:rect l="l" t="t" r="r" b="b"/>
            <a:pathLst>
              <a:path w="4615265" h="1211507">
                <a:moveTo>
                  <a:pt x="0" y="0"/>
                </a:moveTo>
                <a:lnTo>
                  <a:pt x="4615264" y="0"/>
                </a:lnTo>
                <a:lnTo>
                  <a:pt x="4615264" y="1211507"/>
                </a:lnTo>
                <a:lnTo>
                  <a:pt x="0" y="12115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6770994" y="4108153"/>
            <a:ext cx="4742047" cy="4842471"/>
            <a:chOff x="0" y="0"/>
            <a:chExt cx="1248934" cy="127538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48934" cy="1275383"/>
            </a:xfrm>
            <a:custGeom>
              <a:avLst/>
              <a:gdLst/>
              <a:ahLst/>
              <a:cxnLst/>
              <a:rect l="l" t="t" r="r" b="b"/>
              <a:pathLst>
                <a:path w="1248934" h="1275383">
                  <a:moveTo>
                    <a:pt x="37550" y="0"/>
                  </a:moveTo>
                  <a:lnTo>
                    <a:pt x="1211384" y="0"/>
                  </a:lnTo>
                  <a:cubicBezTo>
                    <a:pt x="1221343" y="0"/>
                    <a:pt x="1230894" y="3956"/>
                    <a:pt x="1237936" y="10998"/>
                  </a:cubicBezTo>
                  <a:cubicBezTo>
                    <a:pt x="1244978" y="18040"/>
                    <a:pt x="1248934" y="27591"/>
                    <a:pt x="1248934" y="37550"/>
                  </a:cubicBezTo>
                  <a:lnTo>
                    <a:pt x="1248934" y="1237833"/>
                  </a:lnTo>
                  <a:cubicBezTo>
                    <a:pt x="1248934" y="1258571"/>
                    <a:pt x="1232122" y="1275383"/>
                    <a:pt x="1211384" y="1275383"/>
                  </a:cubicBezTo>
                  <a:lnTo>
                    <a:pt x="37550" y="1275383"/>
                  </a:lnTo>
                  <a:cubicBezTo>
                    <a:pt x="27591" y="1275383"/>
                    <a:pt x="18040" y="1271427"/>
                    <a:pt x="10998" y="1264385"/>
                  </a:cubicBezTo>
                  <a:cubicBezTo>
                    <a:pt x="3956" y="1257343"/>
                    <a:pt x="0" y="1247792"/>
                    <a:pt x="0" y="1237833"/>
                  </a:cubicBezTo>
                  <a:lnTo>
                    <a:pt x="0" y="37550"/>
                  </a:lnTo>
                  <a:cubicBezTo>
                    <a:pt x="0" y="16812"/>
                    <a:pt x="16812" y="0"/>
                    <a:pt x="3755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248934" cy="1284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77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883379" y="1672686"/>
            <a:ext cx="12131922" cy="96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7"/>
              </a:lnSpc>
              <a:spcBef>
                <a:spcPct val="0"/>
              </a:spcBef>
            </a:pPr>
            <a:r>
              <a:rPr lang="en-US" sz="7375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КАКВО ЩЕ ПОСТИГНЕМ?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85550" y="5095875"/>
            <a:ext cx="3818670" cy="255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8"/>
              </a:lnSpc>
            </a:pPr>
            <a:r>
              <a:rPr lang="en-US" sz="2449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Разработени ефективни мерки за справяне на насилието и преодоляването на агресивното поведение сред учениците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49264" y="5153319"/>
            <a:ext cx="3863538" cy="298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28"/>
              </a:lnSpc>
              <a:spcBef>
                <a:spcPct val="0"/>
              </a:spcBef>
            </a:pPr>
            <a:r>
              <a:rPr lang="en-US" sz="2449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 Работеща система на партньорство и взаимодействие с родителската общност за противодействие на тормоза и насилието в училище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51152" y="5095875"/>
            <a:ext cx="3981731" cy="255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28"/>
              </a:lnSpc>
              <a:spcBef>
                <a:spcPct val="0"/>
              </a:spcBef>
            </a:pPr>
            <a:r>
              <a:rPr lang="en-US" sz="2449">
                <a:solidFill>
                  <a:srgbClr val="346874"/>
                </a:solidFill>
                <a:latin typeface="Roca One"/>
                <a:ea typeface="Roca One"/>
                <a:cs typeface="Roca One"/>
                <a:sym typeface="Roca One"/>
              </a:rPr>
              <a:t> Повишен педагогически капацитет на екипа от специалисти в ПГ „Иван    С.Аксаков“ за справяне с агресията и медиация на конфликти</a:t>
            </a:r>
          </a:p>
        </p:txBody>
      </p:sp>
      <p:sp>
        <p:nvSpPr>
          <p:cNvPr id="18" name="Freeform 18"/>
          <p:cNvSpPr/>
          <p:nvPr/>
        </p:nvSpPr>
        <p:spPr>
          <a:xfrm rot="-5400000">
            <a:off x="16312802" y="2452998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7"/>
                </a:lnTo>
                <a:lnTo>
                  <a:pt x="0" y="1091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-5400000">
            <a:off x="16858565" y="1758344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7"/>
                </a:lnTo>
                <a:lnTo>
                  <a:pt x="0" y="1091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-5400000">
            <a:off x="0" y="9195473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7"/>
                </a:lnTo>
                <a:lnTo>
                  <a:pt x="0" y="1091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-5400000">
            <a:off x="765636" y="9741237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6"/>
                </a:lnTo>
                <a:lnTo>
                  <a:pt x="0" y="10915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3196" y="-2475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6" y="0"/>
                </a:lnTo>
                <a:lnTo>
                  <a:pt x="1897126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963341" y="118319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13134" y="-38100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8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6167773" y="2292860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7"/>
                </a:lnTo>
                <a:lnTo>
                  <a:pt x="0" y="1091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5287215" y="1943778"/>
            <a:ext cx="698163" cy="698163"/>
          </a:xfrm>
          <a:custGeom>
            <a:avLst/>
            <a:gdLst/>
            <a:ahLst/>
            <a:cxnLst/>
            <a:rect l="l" t="t" r="r" b="b"/>
            <a:pathLst>
              <a:path w="698163" h="698163">
                <a:moveTo>
                  <a:pt x="0" y="0"/>
                </a:moveTo>
                <a:lnTo>
                  <a:pt x="698164" y="0"/>
                </a:lnTo>
                <a:lnTo>
                  <a:pt x="698164" y="698164"/>
                </a:lnTo>
                <a:lnTo>
                  <a:pt x="0" y="698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679618" y="8717921"/>
            <a:ext cx="698163" cy="698163"/>
          </a:xfrm>
          <a:custGeom>
            <a:avLst/>
            <a:gdLst/>
            <a:ahLst/>
            <a:cxnLst/>
            <a:rect l="l" t="t" r="r" b="b"/>
            <a:pathLst>
              <a:path w="698163" h="698163">
                <a:moveTo>
                  <a:pt x="0" y="0"/>
                </a:moveTo>
                <a:lnTo>
                  <a:pt x="698164" y="0"/>
                </a:lnTo>
                <a:lnTo>
                  <a:pt x="698164" y="698164"/>
                </a:lnTo>
                <a:lnTo>
                  <a:pt x="0" y="698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447877" y="9195473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7"/>
                </a:lnTo>
                <a:lnTo>
                  <a:pt x="0" y="1091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937511" y="7771175"/>
            <a:ext cx="4347281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3468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Define unique market position based on customer needs and preferences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99712" y="7771175"/>
            <a:ext cx="3693440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0"/>
              </a:lnSpc>
              <a:spcBef>
                <a:spcPct val="0"/>
              </a:spcBef>
            </a:pPr>
            <a:r>
              <a:rPr lang="en-US" sz="1700" b="1" u="none" strike="noStrike">
                <a:solidFill>
                  <a:srgbClr val="3468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Focus on branding and marketing strategies to reinforce position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37269" y="7771175"/>
            <a:ext cx="3486532" cy="575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380"/>
              </a:lnSpc>
              <a:spcBef>
                <a:spcPct val="0"/>
              </a:spcBef>
            </a:pPr>
            <a:r>
              <a:rPr lang="en-US" sz="1700" b="1" u="none" strike="noStrike">
                <a:solidFill>
                  <a:srgbClr val="34687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Communicate clear and compelling value propositions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7" y="0"/>
                </a:lnTo>
                <a:lnTo>
                  <a:pt x="1897127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63341" y="118319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83379" y="1672686"/>
            <a:ext cx="12131922" cy="968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7"/>
              </a:lnSpc>
              <a:spcBef>
                <a:spcPct val="0"/>
              </a:spcBef>
            </a:pPr>
            <a:r>
              <a:rPr lang="en-US" sz="7375">
                <a:solidFill>
                  <a:srgbClr val="D5EB61"/>
                </a:solidFill>
                <a:latin typeface="Noto Serif"/>
                <a:ea typeface="Noto Serif"/>
                <a:cs typeface="Noto Serif"/>
                <a:sym typeface="Noto Serif"/>
              </a:rPr>
              <a:t>КАКВО ЩЕ ПОСТИГНЕМ?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63341" y="4775582"/>
            <a:ext cx="14470042" cy="1999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5"/>
              </a:lnSpc>
              <a:spcBef>
                <a:spcPct val="0"/>
              </a:spcBef>
            </a:pPr>
            <a:r>
              <a:rPr lang="en-US" sz="3128" spc="-172">
                <a:solidFill>
                  <a:srgbClr val="C1FF72"/>
                </a:solidFill>
                <a:latin typeface="Roca One"/>
                <a:ea typeface="Roca One"/>
                <a:cs typeface="Roca One"/>
                <a:sym typeface="Roca One"/>
              </a:rPr>
              <a:t> УТВЪРДЕНА  ЦЯЛОСТНА  УЧИЛИЩНА  ПОЛИТИКА  ЗА  ПРОТИВОДЕЙСТВИЕ  НА ТОРМОЗА  И  НАСИЛИЕТО  КАТО ОСНОВНА  ХАРАКТЕРИСТИКА  НА ДЕЙНОСТТА </a:t>
            </a:r>
          </a:p>
          <a:p>
            <a:pPr algn="ctr">
              <a:lnSpc>
                <a:spcPts val="4035"/>
              </a:lnSpc>
              <a:spcBef>
                <a:spcPct val="0"/>
              </a:spcBef>
            </a:pPr>
            <a:r>
              <a:rPr lang="en-US" sz="3128" spc="-172">
                <a:solidFill>
                  <a:srgbClr val="C1FF72"/>
                </a:solidFill>
                <a:latin typeface="Roca One"/>
                <a:ea typeface="Roca One"/>
                <a:cs typeface="Roca One"/>
                <a:sym typeface="Roca One"/>
              </a:rPr>
              <a:t>НА  ПГ “ИВ. С. АКСАКОВ”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B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873161"/>
            <a:ext cx="4136137" cy="3509316"/>
            <a:chOff x="0" y="0"/>
            <a:chExt cx="6802248" cy="5771384"/>
          </a:xfrm>
        </p:grpSpPr>
        <p:sp>
          <p:nvSpPr>
            <p:cNvPr id="3" name="Freeform 3"/>
            <p:cNvSpPr/>
            <p:nvPr/>
          </p:nvSpPr>
          <p:spPr>
            <a:xfrm>
              <a:off x="22744" y="0"/>
              <a:ext cx="6756760" cy="5771385"/>
            </a:xfrm>
            <a:custGeom>
              <a:avLst/>
              <a:gdLst/>
              <a:ahLst/>
              <a:cxnLst/>
              <a:rect l="l" t="t" r="r" b="b"/>
              <a:pathLst>
                <a:path w="6756760" h="5771385">
                  <a:moveTo>
                    <a:pt x="4961956" y="0"/>
                  </a:moveTo>
                  <a:lnTo>
                    <a:pt x="1794804" y="0"/>
                  </a:lnTo>
                  <a:cubicBezTo>
                    <a:pt x="1722313" y="0"/>
                    <a:pt x="1655227" y="38334"/>
                    <a:pt x="1618423" y="100787"/>
                  </a:cubicBezTo>
                  <a:lnTo>
                    <a:pt x="36651" y="2784905"/>
                  </a:lnTo>
                  <a:cubicBezTo>
                    <a:pt x="0" y="2847099"/>
                    <a:pt x="0" y="2924286"/>
                    <a:pt x="36651" y="2986479"/>
                  </a:cubicBezTo>
                  <a:lnTo>
                    <a:pt x="1618423" y="5670598"/>
                  </a:lnTo>
                  <a:cubicBezTo>
                    <a:pt x="1655227" y="5733050"/>
                    <a:pt x="1722313" y="5771385"/>
                    <a:pt x="1794804" y="5771385"/>
                  </a:cubicBezTo>
                  <a:lnTo>
                    <a:pt x="4961956" y="5771385"/>
                  </a:lnTo>
                  <a:cubicBezTo>
                    <a:pt x="5034447" y="5771385"/>
                    <a:pt x="5101532" y="5733050"/>
                    <a:pt x="5138336" y="5670598"/>
                  </a:cubicBezTo>
                  <a:lnTo>
                    <a:pt x="6720109" y="2986479"/>
                  </a:lnTo>
                  <a:cubicBezTo>
                    <a:pt x="6756760" y="2924286"/>
                    <a:pt x="6756760" y="2847099"/>
                    <a:pt x="6720109" y="2784905"/>
                  </a:cubicBezTo>
                  <a:lnTo>
                    <a:pt x="5138336" y="100787"/>
                  </a:lnTo>
                  <a:cubicBezTo>
                    <a:pt x="5101532" y="38334"/>
                    <a:pt x="5034447" y="0"/>
                    <a:pt x="4961956" y="0"/>
                  </a:cubicBezTo>
                  <a:close/>
                </a:path>
              </a:pathLst>
            </a:custGeom>
            <a:blipFill>
              <a:blip r:embed="rId2"/>
              <a:stretch>
                <a:fillRect l="-473" t="-25247" r="-71388" b="-25247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3188766" y="1497184"/>
            <a:ext cx="3610987" cy="3127115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25541" y="0"/>
              <a:ext cx="6298918" cy="5499100"/>
            </a:xfrm>
            <a:custGeom>
              <a:avLst/>
              <a:gdLst/>
              <a:ahLst/>
              <a:cxnLst/>
              <a:rect l="l" t="t" r="r" b="b"/>
              <a:pathLst>
                <a:path w="6298918" h="5499100">
                  <a:moveTo>
                    <a:pt x="4602960" y="0"/>
                  </a:moveTo>
                  <a:lnTo>
                    <a:pt x="1695958" y="0"/>
                  </a:lnTo>
                  <a:cubicBezTo>
                    <a:pt x="1613039" y="0"/>
                    <a:pt x="1536418" y="44236"/>
                    <a:pt x="1494958" y="116046"/>
                  </a:cubicBezTo>
                  <a:lnTo>
                    <a:pt x="41460" y="2633504"/>
                  </a:lnTo>
                  <a:cubicBezTo>
                    <a:pt x="0" y="2705313"/>
                    <a:pt x="0" y="2793787"/>
                    <a:pt x="41460" y="2865596"/>
                  </a:cubicBezTo>
                  <a:lnTo>
                    <a:pt x="1494958" y="5383054"/>
                  </a:lnTo>
                  <a:cubicBezTo>
                    <a:pt x="1536418" y="5454864"/>
                    <a:pt x="1613039" y="5499100"/>
                    <a:pt x="1695958" y="5499100"/>
                  </a:cubicBezTo>
                  <a:lnTo>
                    <a:pt x="4602960" y="5499100"/>
                  </a:lnTo>
                  <a:cubicBezTo>
                    <a:pt x="4685879" y="5499100"/>
                    <a:pt x="4762500" y="5454864"/>
                    <a:pt x="4803960" y="5383054"/>
                  </a:cubicBezTo>
                  <a:lnTo>
                    <a:pt x="6257458" y="2865596"/>
                  </a:lnTo>
                  <a:cubicBezTo>
                    <a:pt x="6298918" y="2793787"/>
                    <a:pt x="6298918" y="2705313"/>
                    <a:pt x="6257458" y="2633504"/>
                  </a:cubicBezTo>
                  <a:lnTo>
                    <a:pt x="4803960" y="116046"/>
                  </a:lnTo>
                  <a:cubicBezTo>
                    <a:pt x="4762500" y="44236"/>
                    <a:pt x="4685879" y="0"/>
                    <a:pt x="4602960" y="0"/>
                  </a:cubicBezTo>
                  <a:close/>
                </a:path>
              </a:pathLst>
            </a:custGeom>
            <a:blipFill>
              <a:blip r:embed="rId3"/>
              <a:stretch>
                <a:fillRect l="-8393" r="-8393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6799753" y="2096393"/>
            <a:ext cx="3610987" cy="3127115"/>
            <a:chOff x="0" y="0"/>
            <a:chExt cx="6350000" cy="5499100"/>
          </a:xfrm>
        </p:grpSpPr>
        <p:sp>
          <p:nvSpPr>
            <p:cNvPr id="7" name="Freeform 7"/>
            <p:cNvSpPr/>
            <p:nvPr/>
          </p:nvSpPr>
          <p:spPr>
            <a:xfrm>
              <a:off x="25541" y="0"/>
              <a:ext cx="6298918" cy="5499100"/>
            </a:xfrm>
            <a:custGeom>
              <a:avLst/>
              <a:gdLst/>
              <a:ahLst/>
              <a:cxnLst/>
              <a:rect l="l" t="t" r="r" b="b"/>
              <a:pathLst>
                <a:path w="6298918" h="5499100">
                  <a:moveTo>
                    <a:pt x="4602960" y="0"/>
                  </a:moveTo>
                  <a:lnTo>
                    <a:pt x="1695958" y="0"/>
                  </a:lnTo>
                  <a:cubicBezTo>
                    <a:pt x="1613039" y="0"/>
                    <a:pt x="1536418" y="44236"/>
                    <a:pt x="1494958" y="116046"/>
                  </a:cubicBezTo>
                  <a:lnTo>
                    <a:pt x="41460" y="2633504"/>
                  </a:lnTo>
                  <a:cubicBezTo>
                    <a:pt x="0" y="2705313"/>
                    <a:pt x="0" y="2793787"/>
                    <a:pt x="41460" y="2865596"/>
                  </a:cubicBezTo>
                  <a:lnTo>
                    <a:pt x="1494958" y="5383054"/>
                  </a:lnTo>
                  <a:cubicBezTo>
                    <a:pt x="1536418" y="5454864"/>
                    <a:pt x="1613039" y="5499100"/>
                    <a:pt x="1695958" y="5499100"/>
                  </a:cubicBezTo>
                  <a:lnTo>
                    <a:pt x="4602960" y="5499100"/>
                  </a:lnTo>
                  <a:cubicBezTo>
                    <a:pt x="4685879" y="5499100"/>
                    <a:pt x="4762500" y="5454864"/>
                    <a:pt x="4803960" y="5383054"/>
                  </a:cubicBezTo>
                  <a:lnTo>
                    <a:pt x="6257458" y="2865596"/>
                  </a:lnTo>
                  <a:cubicBezTo>
                    <a:pt x="6298918" y="2793787"/>
                    <a:pt x="6298918" y="2705313"/>
                    <a:pt x="6257458" y="2633504"/>
                  </a:cubicBezTo>
                  <a:lnTo>
                    <a:pt x="4803960" y="116046"/>
                  </a:lnTo>
                  <a:cubicBezTo>
                    <a:pt x="4762500" y="44236"/>
                    <a:pt x="4685879" y="0"/>
                    <a:pt x="4602960" y="0"/>
                  </a:cubicBezTo>
                  <a:close/>
                </a:path>
              </a:pathLst>
            </a:custGeom>
            <a:blipFill>
              <a:blip r:embed="rId4"/>
              <a:stretch>
                <a:fillRect t="-11100" b="-1110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0676293" y="1999470"/>
            <a:ext cx="3734178" cy="3233798"/>
            <a:chOff x="0" y="0"/>
            <a:chExt cx="6350000" cy="5499100"/>
          </a:xfrm>
        </p:grpSpPr>
        <p:sp>
          <p:nvSpPr>
            <p:cNvPr id="9" name="Freeform 9"/>
            <p:cNvSpPr/>
            <p:nvPr/>
          </p:nvSpPr>
          <p:spPr>
            <a:xfrm>
              <a:off x="24698" y="0"/>
              <a:ext cx="6300604" cy="5499100"/>
            </a:xfrm>
            <a:custGeom>
              <a:avLst/>
              <a:gdLst/>
              <a:ahLst/>
              <a:cxnLst/>
              <a:rect l="l" t="t" r="r" b="b"/>
              <a:pathLst>
                <a:path w="6300604" h="5499100">
                  <a:moveTo>
                    <a:pt x="4608223" y="0"/>
                  </a:moveTo>
                  <a:lnTo>
                    <a:pt x="1692381" y="0"/>
                  </a:lnTo>
                  <a:cubicBezTo>
                    <a:pt x="1612197" y="0"/>
                    <a:pt x="1538104" y="42777"/>
                    <a:pt x="1498011" y="112218"/>
                  </a:cubicBezTo>
                  <a:lnTo>
                    <a:pt x="40093" y="2637332"/>
                  </a:lnTo>
                  <a:cubicBezTo>
                    <a:pt x="0" y="2706773"/>
                    <a:pt x="0" y="2792327"/>
                    <a:pt x="40093" y="2861768"/>
                  </a:cubicBezTo>
                  <a:lnTo>
                    <a:pt x="1498011" y="5386882"/>
                  </a:lnTo>
                  <a:cubicBezTo>
                    <a:pt x="1538104" y="5456323"/>
                    <a:pt x="1612197" y="5499100"/>
                    <a:pt x="1692381" y="5499100"/>
                  </a:cubicBezTo>
                  <a:lnTo>
                    <a:pt x="4608223" y="5499100"/>
                  </a:lnTo>
                  <a:cubicBezTo>
                    <a:pt x="4688407" y="5499100"/>
                    <a:pt x="4762500" y="5456323"/>
                    <a:pt x="4802593" y="5386882"/>
                  </a:cubicBezTo>
                  <a:lnTo>
                    <a:pt x="6260511" y="2861768"/>
                  </a:lnTo>
                  <a:cubicBezTo>
                    <a:pt x="6300604" y="2792327"/>
                    <a:pt x="6300604" y="2706773"/>
                    <a:pt x="6260511" y="2637332"/>
                  </a:cubicBezTo>
                  <a:lnTo>
                    <a:pt x="4802593" y="112218"/>
                  </a:lnTo>
                  <a:cubicBezTo>
                    <a:pt x="4762500" y="42777"/>
                    <a:pt x="4688407" y="0"/>
                    <a:pt x="4608223" y="0"/>
                  </a:cubicBezTo>
                  <a:close/>
                </a:path>
              </a:pathLst>
            </a:custGeom>
            <a:blipFill>
              <a:blip r:embed="rId5"/>
              <a:stretch>
                <a:fillRect t="-7404" b="-7404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10" name="Freeform 10"/>
          <p:cNvSpPr/>
          <p:nvPr/>
        </p:nvSpPr>
        <p:spPr>
          <a:xfrm rot="-5400000">
            <a:off x="556454" y="8712537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6"/>
                </a:lnTo>
                <a:lnTo>
                  <a:pt x="0" y="1091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338341" y="9258300"/>
            <a:ext cx="1091527" cy="1091527"/>
          </a:xfrm>
          <a:custGeom>
            <a:avLst/>
            <a:gdLst/>
            <a:ahLst/>
            <a:cxnLst/>
            <a:rect l="l" t="t" r="r" b="b"/>
            <a:pathLst>
              <a:path w="1091527" h="1091527">
                <a:moveTo>
                  <a:pt x="0" y="0"/>
                </a:moveTo>
                <a:lnTo>
                  <a:pt x="1091527" y="0"/>
                </a:lnTo>
                <a:lnTo>
                  <a:pt x="1091527" y="1091527"/>
                </a:lnTo>
                <a:lnTo>
                  <a:pt x="0" y="10915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0" y="0"/>
            <a:ext cx="1897127" cy="1522761"/>
          </a:xfrm>
          <a:custGeom>
            <a:avLst/>
            <a:gdLst/>
            <a:ahLst/>
            <a:cxnLst/>
            <a:rect l="l" t="t" r="r" b="b"/>
            <a:pathLst>
              <a:path w="1897127" h="1522761">
                <a:moveTo>
                  <a:pt x="0" y="0"/>
                </a:moveTo>
                <a:lnTo>
                  <a:pt x="1897127" y="0"/>
                </a:lnTo>
                <a:lnTo>
                  <a:pt x="1897127" y="1522761"/>
                </a:lnTo>
                <a:lnTo>
                  <a:pt x="0" y="15227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4136137" y="6166941"/>
            <a:ext cx="3857369" cy="3340482"/>
            <a:chOff x="0" y="0"/>
            <a:chExt cx="6350000" cy="5499100"/>
          </a:xfrm>
        </p:grpSpPr>
        <p:sp>
          <p:nvSpPr>
            <p:cNvPr id="14" name="Freeform 14"/>
            <p:cNvSpPr/>
            <p:nvPr/>
          </p:nvSpPr>
          <p:spPr>
            <a:xfrm>
              <a:off x="23909" y="0"/>
              <a:ext cx="6302181" cy="5499100"/>
            </a:xfrm>
            <a:custGeom>
              <a:avLst/>
              <a:gdLst/>
              <a:ahLst/>
              <a:cxnLst/>
              <a:rect l="l" t="t" r="r" b="b"/>
              <a:pathLst>
                <a:path w="6302181" h="5499100">
                  <a:moveTo>
                    <a:pt x="4613151" y="0"/>
                  </a:moveTo>
                  <a:lnTo>
                    <a:pt x="1689031" y="0"/>
                  </a:lnTo>
                  <a:cubicBezTo>
                    <a:pt x="1611408" y="0"/>
                    <a:pt x="1539682" y="41411"/>
                    <a:pt x="1500869" y="108634"/>
                  </a:cubicBezTo>
                  <a:lnTo>
                    <a:pt x="38813" y="2640916"/>
                  </a:lnTo>
                  <a:cubicBezTo>
                    <a:pt x="0" y="2708139"/>
                    <a:pt x="0" y="2790961"/>
                    <a:pt x="38813" y="2858184"/>
                  </a:cubicBezTo>
                  <a:lnTo>
                    <a:pt x="1500869" y="5390466"/>
                  </a:lnTo>
                  <a:cubicBezTo>
                    <a:pt x="1539682" y="5457689"/>
                    <a:pt x="1611408" y="5499100"/>
                    <a:pt x="1689031" y="5499100"/>
                  </a:cubicBezTo>
                  <a:lnTo>
                    <a:pt x="4613151" y="5499100"/>
                  </a:lnTo>
                  <a:cubicBezTo>
                    <a:pt x="4690773" y="5499100"/>
                    <a:pt x="4762500" y="5457689"/>
                    <a:pt x="4801313" y="5390466"/>
                  </a:cubicBezTo>
                  <a:lnTo>
                    <a:pt x="6263369" y="2858184"/>
                  </a:lnTo>
                  <a:cubicBezTo>
                    <a:pt x="6302182" y="2790961"/>
                    <a:pt x="6302182" y="2708139"/>
                    <a:pt x="6263369" y="2640916"/>
                  </a:cubicBezTo>
                  <a:lnTo>
                    <a:pt x="4801313" y="108634"/>
                  </a:lnTo>
                  <a:cubicBezTo>
                    <a:pt x="4762500" y="41411"/>
                    <a:pt x="4690773" y="0"/>
                    <a:pt x="4613151" y="0"/>
                  </a:cubicBezTo>
                  <a:close/>
                </a:path>
              </a:pathLst>
            </a:custGeom>
            <a:blipFill>
              <a:blip r:embed="rId9"/>
              <a:stretch>
                <a:fillRect t="-17499" b="-17499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14329059" y="761380"/>
            <a:ext cx="3734178" cy="3233798"/>
            <a:chOff x="0" y="0"/>
            <a:chExt cx="6350000" cy="5499100"/>
          </a:xfrm>
        </p:grpSpPr>
        <p:sp>
          <p:nvSpPr>
            <p:cNvPr id="16" name="Freeform 16"/>
            <p:cNvSpPr/>
            <p:nvPr/>
          </p:nvSpPr>
          <p:spPr>
            <a:xfrm>
              <a:off x="24698" y="0"/>
              <a:ext cx="6300604" cy="5499100"/>
            </a:xfrm>
            <a:custGeom>
              <a:avLst/>
              <a:gdLst/>
              <a:ahLst/>
              <a:cxnLst/>
              <a:rect l="l" t="t" r="r" b="b"/>
              <a:pathLst>
                <a:path w="6300604" h="5499100">
                  <a:moveTo>
                    <a:pt x="4608223" y="0"/>
                  </a:moveTo>
                  <a:lnTo>
                    <a:pt x="1692381" y="0"/>
                  </a:lnTo>
                  <a:cubicBezTo>
                    <a:pt x="1612197" y="0"/>
                    <a:pt x="1538104" y="42777"/>
                    <a:pt x="1498011" y="112218"/>
                  </a:cubicBezTo>
                  <a:lnTo>
                    <a:pt x="40093" y="2637332"/>
                  </a:lnTo>
                  <a:cubicBezTo>
                    <a:pt x="0" y="2706773"/>
                    <a:pt x="0" y="2792327"/>
                    <a:pt x="40093" y="2861768"/>
                  </a:cubicBezTo>
                  <a:lnTo>
                    <a:pt x="1498011" y="5386882"/>
                  </a:lnTo>
                  <a:cubicBezTo>
                    <a:pt x="1538104" y="5456323"/>
                    <a:pt x="1612197" y="5499100"/>
                    <a:pt x="1692381" y="5499100"/>
                  </a:cubicBezTo>
                  <a:lnTo>
                    <a:pt x="4608223" y="5499100"/>
                  </a:lnTo>
                  <a:cubicBezTo>
                    <a:pt x="4688407" y="5499100"/>
                    <a:pt x="4762500" y="5456323"/>
                    <a:pt x="4802593" y="5386882"/>
                  </a:cubicBezTo>
                  <a:lnTo>
                    <a:pt x="6260511" y="2861768"/>
                  </a:lnTo>
                  <a:cubicBezTo>
                    <a:pt x="6300604" y="2792327"/>
                    <a:pt x="6300604" y="2706773"/>
                    <a:pt x="6260511" y="2637332"/>
                  </a:cubicBezTo>
                  <a:lnTo>
                    <a:pt x="4802593" y="112218"/>
                  </a:lnTo>
                  <a:cubicBezTo>
                    <a:pt x="4762500" y="42777"/>
                    <a:pt x="4688407" y="0"/>
                    <a:pt x="4608223" y="0"/>
                  </a:cubicBezTo>
                  <a:close/>
                </a:path>
              </a:pathLst>
            </a:custGeom>
            <a:blipFill>
              <a:blip r:embed="rId10"/>
              <a:stretch>
                <a:fillRect t="-7248" b="-7248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267399" y="6215197"/>
            <a:ext cx="3857369" cy="3340482"/>
            <a:chOff x="0" y="0"/>
            <a:chExt cx="6350000" cy="5499100"/>
          </a:xfrm>
        </p:grpSpPr>
        <p:sp>
          <p:nvSpPr>
            <p:cNvPr id="18" name="Freeform 18"/>
            <p:cNvSpPr/>
            <p:nvPr/>
          </p:nvSpPr>
          <p:spPr>
            <a:xfrm>
              <a:off x="23909" y="0"/>
              <a:ext cx="6302181" cy="5499100"/>
            </a:xfrm>
            <a:custGeom>
              <a:avLst/>
              <a:gdLst/>
              <a:ahLst/>
              <a:cxnLst/>
              <a:rect l="l" t="t" r="r" b="b"/>
              <a:pathLst>
                <a:path w="6302181" h="5499100">
                  <a:moveTo>
                    <a:pt x="4613151" y="0"/>
                  </a:moveTo>
                  <a:lnTo>
                    <a:pt x="1689031" y="0"/>
                  </a:lnTo>
                  <a:cubicBezTo>
                    <a:pt x="1611408" y="0"/>
                    <a:pt x="1539682" y="41411"/>
                    <a:pt x="1500869" y="108634"/>
                  </a:cubicBezTo>
                  <a:lnTo>
                    <a:pt x="38813" y="2640916"/>
                  </a:lnTo>
                  <a:cubicBezTo>
                    <a:pt x="0" y="2708139"/>
                    <a:pt x="0" y="2790961"/>
                    <a:pt x="38813" y="2858184"/>
                  </a:cubicBezTo>
                  <a:lnTo>
                    <a:pt x="1500869" y="5390466"/>
                  </a:lnTo>
                  <a:cubicBezTo>
                    <a:pt x="1539682" y="5457689"/>
                    <a:pt x="1611408" y="5499100"/>
                    <a:pt x="1689031" y="5499100"/>
                  </a:cubicBezTo>
                  <a:lnTo>
                    <a:pt x="4613151" y="5499100"/>
                  </a:lnTo>
                  <a:cubicBezTo>
                    <a:pt x="4690773" y="5499100"/>
                    <a:pt x="4762500" y="5457689"/>
                    <a:pt x="4801313" y="5390466"/>
                  </a:cubicBezTo>
                  <a:lnTo>
                    <a:pt x="6263369" y="2858184"/>
                  </a:lnTo>
                  <a:cubicBezTo>
                    <a:pt x="6302182" y="2790961"/>
                    <a:pt x="6302182" y="2708139"/>
                    <a:pt x="6263369" y="2640916"/>
                  </a:cubicBezTo>
                  <a:lnTo>
                    <a:pt x="4801313" y="108634"/>
                  </a:lnTo>
                  <a:cubicBezTo>
                    <a:pt x="4762500" y="41411"/>
                    <a:pt x="4690773" y="0"/>
                    <a:pt x="4613151" y="0"/>
                  </a:cubicBezTo>
                  <a:close/>
                </a:path>
              </a:pathLst>
            </a:custGeom>
            <a:blipFill>
              <a:blip r:embed="rId11"/>
              <a:stretch>
                <a:fillRect t="-19559" b="-19559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14205868" y="6157416"/>
            <a:ext cx="3857369" cy="3340482"/>
            <a:chOff x="0" y="0"/>
            <a:chExt cx="6350000" cy="5499100"/>
          </a:xfrm>
        </p:grpSpPr>
        <p:sp>
          <p:nvSpPr>
            <p:cNvPr id="20" name="Freeform 20"/>
            <p:cNvSpPr/>
            <p:nvPr/>
          </p:nvSpPr>
          <p:spPr>
            <a:xfrm>
              <a:off x="23909" y="0"/>
              <a:ext cx="6302181" cy="5499100"/>
            </a:xfrm>
            <a:custGeom>
              <a:avLst/>
              <a:gdLst/>
              <a:ahLst/>
              <a:cxnLst/>
              <a:rect l="l" t="t" r="r" b="b"/>
              <a:pathLst>
                <a:path w="6302181" h="5499100">
                  <a:moveTo>
                    <a:pt x="4613151" y="0"/>
                  </a:moveTo>
                  <a:lnTo>
                    <a:pt x="1689031" y="0"/>
                  </a:lnTo>
                  <a:cubicBezTo>
                    <a:pt x="1611408" y="0"/>
                    <a:pt x="1539682" y="41411"/>
                    <a:pt x="1500869" y="108634"/>
                  </a:cubicBezTo>
                  <a:lnTo>
                    <a:pt x="38813" y="2640916"/>
                  </a:lnTo>
                  <a:cubicBezTo>
                    <a:pt x="0" y="2708139"/>
                    <a:pt x="0" y="2790961"/>
                    <a:pt x="38813" y="2858184"/>
                  </a:cubicBezTo>
                  <a:lnTo>
                    <a:pt x="1500869" y="5390466"/>
                  </a:lnTo>
                  <a:cubicBezTo>
                    <a:pt x="1539682" y="5457689"/>
                    <a:pt x="1611408" y="5499100"/>
                    <a:pt x="1689031" y="5499100"/>
                  </a:cubicBezTo>
                  <a:lnTo>
                    <a:pt x="4613151" y="5499100"/>
                  </a:lnTo>
                  <a:cubicBezTo>
                    <a:pt x="4690773" y="5499100"/>
                    <a:pt x="4762500" y="5457689"/>
                    <a:pt x="4801313" y="5390466"/>
                  </a:cubicBezTo>
                  <a:lnTo>
                    <a:pt x="6263369" y="2858184"/>
                  </a:lnTo>
                  <a:cubicBezTo>
                    <a:pt x="6302182" y="2790961"/>
                    <a:pt x="6302182" y="2708139"/>
                    <a:pt x="6263369" y="2640916"/>
                  </a:cubicBezTo>
                  <a:lnTo>
                    <a:pt x="4801313" y="108634"/>
                  </a:lnTo>
                  <a:cubicBezTo>
                    <a:pt x="4762500" y="41411"/>
                    <a:pt x="4690773" y="0"/>
                    <a:pt x="4613151" y="0"/>
                  </a:cubicBezTo>
                  <a:close/>
                </a:path>
              </a:pathLst>
            </a:custGeom>
            <a:blipFill>
              <a:blip r:embed="rId12"/>
              <a:stretch>
                <a:fillRect t="-8351" b="-50729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6995209" y="5238750"/>
            <a:ext cx="3220076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ВИКТОРИЯ БОРИСОВА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981105" y="4543335"/>
            <a:ext cx="4306895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КЛАСЕН РЪКОВОДИТЕЛ 10 КЛАС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256610" y="4213853"/>
            <a:ext cx="4104167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ДИЛЯНА МАТАКИЕВА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364631" y="845421"/>
            <a:ext cx="11116534" cy="79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51"/>
              </a:lnSpc>
              <a:spcBef>
                <a:spcPct val="0"/>
              </a:spcBef>
            </a:pPr>
            <a:r>
              <a:rPr lang="en-US" sz="6175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НАШИЯТ ЕКИП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0" y="7479883"/>
            <a:ext cx="4203351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ИВАНКА ВАКЛИНОВА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11309" y="7739776"/>
            <a:ext cx="2753322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ДИРЕКТОР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364631" y="4599744"/>
            <a:ext cx="3783276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ГЕРГАНА ТАБАКОВА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475314" y="4957043"/>
            <a:ext cx="3561911" cy="70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ПЕДАГОГИЧЕСКИ СЪВЕТНИК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63341" y="118319"/>
            <a:ext cx="14470042" cy="640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2"/>
              </a:lnSpc>
              <a:spcBef>
                <a:spcPct val="0"/>
              </a:spcBef>
            </a:pPr>
            <a:r>
              <a:rPr lang="en-US" sz="3955" spc="-217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ПРОЕКТ „ПГ „ИВ. С. АКСАКOВ“ – УЧИЛИЩЕ БЕЗ АГРЕСИЯ“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184404" y="5685817"/>
            <a:ext cx="4306895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КЛАСЕН РЪКОВОДИТЕЛ 8 КЛАС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592663" y="5214218"/>
            <a:ext cx="4104167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РУМЯНА ВЕЛЕВА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592663" y="5666767"/>
            <a:ext cx="4306895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КЛАСЕН РЪКОВОДИТЕЛ 9 КЛАС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454783" y="9526473"/>
            <a:ext cx="3220076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ЕВДОКИЯ БЛАГОВА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992163" y="9969497"/>
            <a:ext cx="4767910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КЛАСЕН РЪКОВОДИТЕЛ 11  КЛАС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094826" y="9478848"/>
            <a:ext cx="4104167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МАРИЯ МИТОВА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537880" y="9912347"/>
            <a:ext cx="4661112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КЛАСЕН РЪКОВОДИТЕЛ 12Б КЛАС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144000" y="9517578"/>
            <a:ext cx="4104167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 b="1">
                <a:solidFill>
                  <a:srgbClr val="34687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АТАНАСКА МУСИЕВСКА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865527" y="9939226"/>
            <a:ext cx="4661112" cy="347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1"/>
              </a:lnSpc>
            </a:pPr>
            <a:r>
              <a:rPr lang="en-US" sz="2058">
                <a:solidFill>
                  <a:srgbClr val="346874"/>
                </a:solidFill>
                <a:latin typeface="Noto Serif"/>
                <a:ea typeface="Noto Serif"/>
                <a:cs typeface="Noto Serif"/>
                <a:sym typeface="Noto Serif"/>
              </a:rPr>
              <a:t>КЛАСЕН РЪКОВОДИТЕЛ 12А КЛАС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722</Words>
  <Application>Microsoft Office PowerPoint</Application>
  <PresentationFormat>По избор</PresentationFormat>
  <Paragraphs>75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8" baseType="lpstr">
      <vt:lpstr>Roca One Light</vt:lpstr>
      <vt:lpstr>Roca One</vt:lpstr>
      <vt:lpstr>Open Sauce</vt:lpstr>
      <vt:lpstr>Tex Gyre Bonum</vt:lpstr>
      <vt:lpstr>Calibri</vt:lpstr>
      <vt:lpstr>Noto Serif</vt:lpstr>
      <vt:lpstr>Open Sauce Bold</vt:lpstr>
      <vt:lpstr>Noto Serif Bold</vt:lpstr>
      <vt:lpstr>Arial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Modern Business Strategy Presentation</dc:title>
  <dc:creator>user</dc:creator>
  <cp:lastModifiedBy>Иванка Х. Ваклинова</cp:lastModifiedBy>
  <cp:revision>3</cp:revision>
  <dcterms:created xsi:type="dcterms:W3CDTF">2006-08-16T00:00:00Z</dcterms:created>
  <dcterms:modified xsi:type="dcterms:W3CDTF">2024-10-08T10:59:45Z</dcterms:modified>
  <dc:identifier>DAGShM7aaeA</dc:identifier>
</cp:coreProperties>
</file>