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defaultTextStyle>
    <a:defPPr>
      <a:defRPr lang="bg-BG"/>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Неозаглавена секция" id="{6EAE1395-D69F-46EA-8FE3-6B2700A65AAD}">
          <p14:sldIdLst>
            <p14:sldId id="256"/>
            <p14:sldId id="257"/>
            <p14:sldId id="258"/>
            <p14:sldId id="259"/>
            <p14:sldId id="260"/>
            <p14:sldId id="261"/>
            <p14:sldId id="262"/>
            <p14:sldId id="263"/>
            <p14:sldId id="264"/>
            <p14:sldId id="265"/>
            <p14:sldId id="266"/>
            <p14:sldId id="267"/>
            <p14:sldId id="268"/>
            <p14:sldId id="269"/>
            <p14:sldId id="270"/>
            <p14:sldId id="271"/>
            <p14:sldId id="272"/>
            <p14:sldId id="273"/>
            <p14:sldId id="274"/>
            <p14:sldId id="275"/>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63" autoAdjust="0"/>
    <p:restoredTop sz="94664" autoAdjust="0"/>
  </p:normalViewPr>
  <p:slideViewPr>
    <p:cSldViewPr>
      <p:cViewPr varScale="1">
        <p:scale>
          <a:sx n="109" d="100"/>
          <a:sy n="109" d="100"/>
        </p:scale>
        <p:origin x="-162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Контейнер за горния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bg-BG"/>
          </a:p>
        </p:txBody>
      </p:sp>
      <p:sp>
        <p:nvSpPr>
          <p:cNvPr id="3" name="Контейнер за 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3EAD8C6-0746-4A1F-AF33-0C64DEBBEE9E}" type="datetimeFigureOut">
              <a:rPr lang="bg-BG" smtClean="0"/>
              <a:t>1.6.2022 г.</a:t>
            </a:fld>
            <a:endParaRPr lang="bg-BG"/>
          </a:p>
        </p:txBody>
      </p:sp>
      <p:sp>
        <p:nvSpPr>
          <p:cNvPr id="4" name="Контейнер за изображение на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bg-BG"/>
          </a:p>
        </p:txBody>
      </p:sp>
      <p:sp>
        <p:nvSpPr>
          <p:cNvPr id="5" name="Контейнер за бележ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bg-BG"/>
          </a:p>
        </p:txBody>
      </p:sp>
      <p:sp>
        <p:nvSpPr>
          <p:cNvPr id="6" name="Контейнер за долния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bg-BG"/>
          </a:p>
        </p:txBody>
      </p:sp>
      <p:sp>
        <p:nvSpPr>
          <p:cNvPr id="7" name="Контейнер за номер на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3CE31A-12ED-4F64-AB1D-7EF79A339DD5}" type="slidenum">
              <a:rPr lang="bg-BG" smtClean="0"/>
              <a:t>‹#›</a:t>
            </a:fld>
            <a:endParaRPr lang="bg-BG"/>
          </a:p>
        </p:txBody>
      </p:sp>
    </p:spTree>
    <p:extLst>
      <p:ext uri="{BB962C8B-B14F-4D97-AF65-F5344CB8AC3E}">
        <p14:creationId xmlns:p14="http://schemas.microsoft.com/office/powerpoint/2010/main" val="42194542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Контейнер за изображение на слайда 1"/>
          <p:cNvSpPr>
            <a:spLocks noGrp="1" noRot="1" noChangeAspect="1"/>
          </p:cNvSpPr>
          <p:nvPr>
            <p:ph type="sldImg"/>
          </p:nvPr>
        </p:nvSpPr>
        <p:spPr/>
      </p:sp>
      <p:sp>
        <p:nvSpPr>
          <p:cNvPr id="3" name="Контейнер за бележки 2"/>
          <p:cNvSpPr>
            <a:spLocks noGrp="1"/>
          </p:cNvSpPr>
          <p:nvPr>
            <p:ph type="body" idx="1"/>
          </p:nvPr>
        </p:nvSpPr>
        <p:spPr/>
        <p:txBody>
          <a:bodyPr/>
          <a:lstStyle/>
          <a:p>
            <a:endParaRPr lang="bg-BG" dirty="0"/>
          </a:p>
        </p:txBody>
      </p:sp>
      <p:sp>
        <p:nvSpPr>
          <p:cNvPr id="4" name="Контейнер за номер на слайда 3"/>
          <p:cNvSpPr>
            <a:spLocks noGrp="1"/>
          </p:cNvSpPr>
          <p:nvPr>
            <p:ph type="sldNum" sz="quarter" idx="10"/>
          </p:nvPr>
        </p:nvSpPr>
        <p:spPr/>
        <p:txBody>
          <a:bodyPr/>
          <a:lstStyle/>
          <a:p>
            <a:fld id="{5D3CE31A-12ED-4F64-AB1D-7EF79A339DD5}" type="slidenum">
              <a:rPr lang="bg-BG" smtClean="0"/>
              <a:t>1</a:t>
            </a:fld>
            <a:endParaRPr lang="bg-BG"/>
          </a:p>
        </p:txBody>
      </p:sp>
    </p:spTree>
    <p:extLst>
      <p:ext uri="{BB962C8B-B14F-4D97-AF65-F5344CB8AC3E}">
        <p14:creationId xmlns:p14="http://schemas.microsoft.com/office/powerpoint/2010/main" val="7430092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Заглавен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bg-BG" smtClean="0"/>
              <a:t>Редакт. стил загл. образец</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bg-BG" smtClean="0"/>
              <a:t>Щракнете за редакция стил подзагл. обр.</a:t>
            </a:r>
            <a:endParaRPr lang="en-US" dirty="0"/>
          </a:p>
        </p:txBody>
      </p:sp>
      <p:sp>
        <p:nvSpPr>
          <p:cNvPr id="4" name="Date Placeholder 3"/>
          <p:cNvSpPr>
            <a:spLocks noGrp="1"/>
          </p:cNvSpPr>
          <p:nvPr>
            <p:ph type="dt" sz="half" idx="10"/>
          </p:nvPr>
        </p:nvSpPr>
        <p:spPr/>
        <p:txBody>
          <a:bodyPr/>
          <a:lstStyle/>
          <a:p>
            <a:fld id="{273CC536-4F3D-4E22-A9F1-A3C6D40310AC}" type="datetimeFigureOut">
              <a:rPr lang="bg-BG" smtClean="0"/>
              <a:t>1.6.2022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лавие и съдържание">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1.6.2022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
        <p:nvSpPr>
          <p:cNvPr id="7" name="Title 6"/>
          <p:cNvSpPr>
            <a:spLocks noGrp="1"/>
          </p:cNvSpPr>
          <p:nvPr>
            <p:ph type="title"/>
          </p:nvPr>
        </p:nvSpPr>
        <p:spPr/>
        <p:txBody>
          <a:bodyPr/>
          <a:lstStyle/>
          <a:p>
            <a:r>
              <a:rPr lang="bg-BG" smtClean="0"/>
              <a:t>Редакт. стил загл. образец</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лавка на секция">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bg-BG" smtClean="0"/>
              <a:t>Редакт. стил загл. образец</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bg-BG" smtClean="0"/>
              <a:t>Щракнете, за да редактирате стиловете на текста в образеца</a:t>
            </a:r>
          </a:p>
        </p:txBody>
      </p:sp>
      <p:sp>
        <p:nvSpPr>
          <p:cNvPr id="4" name="Date Placeholder 3"/>
          <p:cNvSpPr>
            <a:spLocks noGrp="1"/>
          </p:cNvSpPr>
          <p:nvPr>
            <p:ph type="dt" sz="half" idx="10"/>
          </p:nvPr>
        </p:nvSpPr>
        <p:spPr/>
        <p:txBody>
          <a:bodyPr/>
          <a:lstStyle/>
          <a:p>
            <a:fld id="{273CC536-4F3D-4E22-A9F1-A3C6D40310AC}" type="datetimeFigureOut">
              <a:rPr lang="bg-BG" smtClean="0"/>
              <a:t>1.6.2022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е съдържани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5" name="Date Placeholder 4"/>
          <p:cNvSpPr>
            <a:spLocks noGrp="1"/>
          </p:cNvSpPr>
          <p:nvPr>
            <p:ph type="dt" sz="half" idx="10"/>
          </p:nvPr>
        </p:nvSpPr>
        <p:spPr/>
        <p:txBody>
          <a:bodyPr/>
          <a:lstStyle/>
          <a:p>
            <a:fld id="{273CC536-4F3D-4E22-A9F1-A3C6D40310AC}" type="datetimeFigureOut">
              <a:rPr lang="bg-BG" smtClean="0"/>
              <a:t>1.6.2022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
        <p:nvSpPr>
          <p:cNvPr id="9" name="Content Placeholder 8"/>
          <p:cNvSpPr>
            <a:spLocks noGrp="1"/>
          </p:cNvSpPr>
          <p:nvPr>
            <p:ph sz="quarter" idx="13"/>
          </p:nvPr>
        </p:nvSpPr>
        <p:spPr>
          <a:xfrm>
            <a:off x="676655" y="2679192"/>
            <a:ext cx="3822192" cy="3447288"/>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bg-BG" smtClean="0"/>
              <a:t>Редакт. стил загл. образец</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bg-BG" smtClean="0"/>
              <a:t>Щракнете, за да редактирате стиловете на текста в образеца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
        <p:nvSpPr>
          <p:cNvPr id="7" name="Date Placeholder 6"/>
          <p:cNvSpPr>
            <a:spLocks noGrp="1"/>
          </p:cNvSpPr>
          <p:nvPr>
            <p:ph type="dt" sz="half" idx="10"/>
          </p:nvPr>
        </p:nvSpPr>
        <p:spPr/>
        <p:txBody>
          <a:bodyPr/>
          <a:lstStyle/>
          <a:p>
            <a:fld id="{273CC536-4F3D-4E22-A9F1-A3C6D40310AC}" type="datetimeFigureOut">
              <a:rPr lang="bg-BG" smtClean="0"/>
              <a:t>1.6.2022 г.</a:t>
            </a:fld>
            <a:endParaRPr lang="bg-BG"/>
          </a:p>
        </p:txBody>
      </p:sp>
      <p:sp>
        <p:nvSpPr>
          <p:cNvPr id="8" name="Footer Placeholder 7"/>
          <p:cNvSpPr>
            <a:spLocks noGrp="1"/>
          </p:cNvSpPr>
          <p:nvPr>
            <p:ph type="ftr" sz="quarter" idx="11"/>
          </p:nvPr>
        </p:nvSpPr>
        <p:spPr/>
        <p:txBody>
          <a:bodyPr/>
          <a:lstStyle/>
          <a:p>
            <a:endParaRPr lang="bg-BG"/>
          </a:p>
        </p:txBody>
      </p:sp>
      <p:sp>
        <p:nvSpPr>
          <p:cNvPr id="9" name="Slide Number Placeholder 8"/>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Само заглав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3" name="Date Placeholder 2"/>
          <p:cNvSpPr>
            <a:spLocks noGrp="1"/>
          </p:cNvSpPr>
          <p:nvPr>
            <p:ph type="dt" sz="half" idx="10"/>
          </p:nvPr>
        </p:nvSpPr>
        <p:spPr/>
        <p:txBody>
          <a:bodyPr/>
          <a:lstStyle/>
          <a:p>
            <a:fld id="{273CC536-4F3D-4E22-A9F1-A3C6D40310AC}" type="datetimeFigureOut">
              <a:rPr lang="bg-BG" smtClean="0"/>
              <a:t>1.6.2022 г.</a:t>
            </a:fld>
            <a:endParaRPr lang="bg-BG"/>
          </a:p>
        </p:txBody>
      </p:sp>
      <p:sp>
        <p:nvSpPr>
          <p:cNvPr id="4" name="Footer Placeholder 3"/>
          <p:cNvSpPr>
            <a:spLocks noGrp="1"/>
          </p:cNvSpPr>
          <p:nvPr>
            <p:ph type="ftr" sz="quarter" idx="11"/>
          </p:nvPr>
        </p:nvSpPr>
        <p:spPr/>
        <p:txBody>
          <a:bodyPr/>
          <a:lstStyle/>
          <a:p>
            <a:endParaRPr lang="bg-BG"/>
          </a:p>
        </p:txBody>
      </p:sp>
      <p:sp>
        <p:nvSpPr>
          <p:cNvPr id="5" name="Slide Number Placeholder 4"/>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разен">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73CC536-4F3D-4E22-A9F1-A3C6D40310AC}" type="datetimeFigureOut">
              <a:rPr lang="bg-BG" smtClean="0"/>
              <a:t>1.6.2022 г.</a:t>
            </a:fld>
            <a:endParaRPr lang="bg-BG"/>
          </a:p>
        </p:txBody>
      </p:sp>
      <p:sp>
        <p:nvSpPr>
          <p:cNvPr id="3" name="Footer Placeholder 2"/>
          <p:cNvSpPr>
            <a:spLocks noGrp="1"/>
          </p:cNvSpPr>
          <p:nvPr>
            <p:ph type="ftr" sz="quarter" idx="11"/>
          </p:nvPr>
        </p:nvSpPr>
        <p:spPr/>
        <p:txBody>
          <a:bodyPr/>
          <a:lstStyle/>
          <a:p>
            <a:endParaRPr lang="bg-BG"/>
          </a:p>
        </p:txBody>
      </p:sp>
      <p:sp>
        <p:nvSpPr>
          <p:cNvPr id="4" name="Slide Number Placeholder 3"/>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Съдържание с надпис">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73CC536-4F3D-4E22-A9F1-A3C6D40310AC}" type="datetimeFigureOut">
              <a:rPr lang="bg-BG" smtClean="0"/>
              <a:t>1.6.2022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bg-BG" smtClean="0"/>
              <a:t>Редакт. стил загл. образец</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Картина с надпис">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bg-BG" smtClean="0"/>
              <a:t>Редакт. стил загл. образец</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bg-BG" smtClean="0"/>
              <a:t>Щракнете, за да редактирате стиловете на текста в образеца</a:t>
            </a:r>
          </a:p>
        </p:txBody>
      </p:sp>
      <p:sp>
        <p:nvSpPr>
          <p:cNvPr id="5" name="Date Placeholder 4"/>
          <p:cNvSpPr>
            <a:spLocks noGrp="1"/>
          </p:cNvSpPr>
          <p:nvPr>
            <p:ph type="dt" sz="half" idx="10"/>
          </p:nvPr>
        </p:nvSpPr>
        <p:spPr/>
        <p:txBody>
          <a:bodyPr/>
          <a:lstStyle/>
          <a:p>
            <a:fld id="{273CC536-4F3D-4E22-A9F1-A3C6D40310AC}" type="datetimeFigureOut">
              <a:rPr lang="bg-BG" smtClean="0"/>
              <a:t>1.6.2022 г.</a:t>
            </a:fld>
            <a:endParaRPr lang="bg-BG"/>
          </a:p>
        </p:txBody>
      </p:sp>
      <p:sp>
        <p:nvSpPr>
          <p:cNvPr id="6" name="Footer Placeholder 5"/>
          <p:cNvSpPr>
            <a:spLocks noGrp="1"/>
          </p:cNvSpPr>
          <p:nvPr>
            <p:ph type="ftr" sz="quarter" idx="11"/>
          </p:nvPr>
        </p:nvSpPr>
        <p:spPr/>
        <p:txBody>
          <a:bodyPr/>
          <a:lstStyle/>
          <a:p>
            <a:endParaRPr lang="bg-BG"/>
          </a:p>
        </p:txBody>
      </p:sp>
      <p:sp>
        <p:nvSpPr>
          <p:cNvPr id="7" name="Slide Number Placeholder 6"/>
          <p:cNvSpPr>
            <a:spLocks noGrp="1"/>
          </p:cNvSpPr>
          <p:nvPr>
            <p:ph type="sldNum" sz="quarter" idx="12"/>
          </p:nvPr>
        </p:nvSpPr>
        <p:spPr/>
        <p:txBody>
          <a:bodyPr/>
          <a:lstStyle/>
          <a:p>
            <a:fld id="{353F3F3C-A60D-426C-8F94-912700854F7B}" type="slidenum">
              <a:rPr lang="bg-BG" smtClean="0"/>
              <a:t>‹#›</a:t>
            </a:fld>
            <a:endParaRPr lang="bg-BG"/>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bg-BG" smtClean="0"/>
              <a:t>Щракнете върху иконата, за да добавите картина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лавие и вертикален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bg-BG" smtClean="0"/>
              <a:t>Редакт. стил загл. образец</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1.6.2022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но заглавие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73CC536-4F3D-4E22-A9F1-A3C6D40310AC}" type="datetimeFigureOut">
              <a:rPr lang="bg-BG" smtClean="0"/>
              <a:t>1.6.2022 г.</a:t>
            </a:fld>
            <a:endParaRPr lang="bg-BG"/>
          </a:p>
        </p:txBody>
      </p:sp>
      <p:sp>
        <p:nvSpPr>
          <p:cNvPr id="5" name="Footer Placeholder 4"/>
          <p:cNvSpPr>
            <a:spLocks noGrp="1"/>
          </p:cNvSpPr>
          <p:nvPr>
            <p:ph type="ftr" sz="quarter" idx="11"/>
          </p:nvPr>
        </p:nvSpPr>
        <p:spPr/>
        <p:txBody>
          <a:bodyPr/>
          <a:lstStyle/>
          <a:p>
            <a:endParaRPr lang="bg-BG"/>
          </a:p>
        </p:txBody>
      </p:sp>
      <p:sp>
        <p:nvSpPr>
          <p:cNvPr id="6" name="Slide Number Placeholder 5"/>
          <p:cNvSpPr>
            <a:spLocks noGrp="1"/>
          </p:cNvSpPr>
          <p:nvPr>
            <p:ph type="sldNum" sz="quarter" idx="12"/>
          </p:nvPr>
        </p:nvSpPr>
        <p:spPr/>
        <p:txBody>
          <a:bodyPr/>
          <a:lstStyle/>
          <a:p>
            <a:fld id="{353F3F3C-A60D-426C-8F94-912700854F7B}" type="slidenum">
              <a:rPr lang="bg-BG" smtClean="0"/>
              <a:t>‹#›</a:t>
            </a:fld>
            <a:endParaRPr lang="bg-BG"/>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bg-BG" smtClean="0"/>
              <a:t>Редакт. стил загл. образец</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bg-BG" smtClean="0"/>
              <a:t>Редакт. стил загл. образец</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73CC536-4F3D-4E22-A9F1-A3C6D40310AC}" type="datetimeFigureOut">
              <a:rPr lang="bg-BG" smtClean="0"/>
              <a:t>1.6.2022 г.</a:t>
            </a:fld>
            <a:endParaRPr lang="bg-BG"/>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bg-BG"/>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353F3F3C-A60D-426C-8F94-912700854F7B}" type="slidenum">
              <a:rPr lang="bg-BG" smtClean="0"/>
              <a:t>‹#›</a:t>
            </a:fld>
            <a:endParaRPr lang="bg-BG"/>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bg-BG" smtClean="0"/>
              <a:t>Щракнете, за да редактирате стиловете на текста в образеца</a:t>
            </a:r>
          </a:p>
          <a:p>
            <a:pPr lvl="1"/>
            <a:r>
              <a:rPr lang="bg-BG" smtClean="0"/>
              <a:t>Второ ниво</a:t>
            </a:r>
          </a:p>
          <a:p>
            <a:pPr lvl="2"/>
            <a:r>
              <a:rPr lang="bg-BG" smtClean="0"/>
              <a:t>Трето ниво</a:t>
            </a:r>
          </a:p>
          <a:p>
            <a:pPr lvl="3"/>
            <a:r>
              <a:rPr lang="bg-BG" smtClean="0"/>
              <a:t>Четвърто ниво</a:t>
            </a:r>
          </a:p>
          <a:p>
            <a:pPr lvl="4"/>
            <a:r>
              <a:rPr lang="bg-BG" smtClean="0"/>
              <a:t>Пето ниво</a:t>
            </a:r>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лавие 1"/>
          <p:cNvSpPr>
            <a:spLocks noGrp="1"/>
          </p:cNvSpPr>
          <p:nvPr>
            <p:ph type="ctrTitle"/>
          </p:nvPr>
        </p:nvSpPr>
        <p:spPr>
          <a:xfrm>
            <a:off x="685800" y="1052736"/>
            <a:ext cx="7772400" cy="1872208"/>
          </a:xfrm>
        </p:spPr>
        <p:txBody>
          <a:bodyPr>
            <a:normAutofit/>
          </a:bodyPr>
          <a:lstStyle/>
          <a:p>
            <a:r>
              <a:rPr lang="ru-RU" sz="3200" b="1" dirty="0">
                <a:solidFill>
                  <a:srgbClr val="FFC000"/>
                </a:solidFill>
                <a:latin typeface="Times New Roman" panose="02020603050405020304" pitchFamily="18" charset="0"/>
                <a:cs typeface="Times New Roman" panose="02020603050405020304" pitchFamily="18" charset="0"/>
              </a:rPr>
              <a:t>ПГ "Иван Сергеевич Аксаков"</a:t>
            </a:r>
            <a:br>
              <a:rPr lang="ru-RU" sz="3200" b="1" dirty="0">
                <a:solidFill>
                  <a:srgbClr val="FFC000"/>
                </a:solidFill>
                <a:latin typeface="Times New Roman" panose="02020603050405020304" pitchFamily="18" charset="0"/>
                <a:cs typeface="Times New Roman" panose="02020603050405020304" pitchFamily="18" charset="0"/>
              </a:rPr>
            </a:br>
            <a:r>
              <a:rPr lang="ru-RU" sz="3200" b="1" dirty="0" err="1">
                <a:solidFill>
                  <a:srgbClr val="FFC000"/>
                </a:solidFill>
                <a:latin typeface="Times New Roman" panose="02020603050405020304" pitchFamily="18" charset="0"/>
                <a:cs typeface="Times New Roman" panose="02020603050405020304" pitchFamily="18" charset="0"/>
              </a:rPr>
              <a:t>Профилирана</a:t>
            </a:r>
            <a:r>
              <a:rPr lang="ru-RU" sz="3200" b="1" dirty="0">
                <a:solidFill>
                  <a:srgbClr val="FFC000"/>
                </a:solidFill>
                <a:latin typeface="Times New Roman" panose="02020603050405020304" pitchFamily="18" charset="0"/>
                <a:cs typeface="Times New Roman" panose="02020603050405020304" pitchFamily="18" charset="0"/>
              </a:rPr>
              <a:t> гимназия град </a:t>
            </a:r>
            <a:r>
              <a:rPr lang="ru-RU" sz="3200" b="1" dirty="0" err="1">
                <a:solidFill>
                  <a:srgbClr val="FFC000"/>
                </a:solidFill>
                <a:latin typeface="Times New Roman" panose="02020603050405020304" pitchFamily="18" charset="0"/>
                <a:cs typeface="Times New Roman" panose="02020603050405020304" pitchFamily="18" charset="0"/>
              </a:rPr>
              <a:t>Пазарджик</a:t>
            </a:r>
            <a:endParaRPr lang="bg-BG" sz="3200" b="1" dirty="0">
              <a:solidFill>
                <a:srgbClr val="FFC000"/>
              </a:solidFill>
              <a:latin typeface="Times New Roman" panose="02020603050405020304" pitchFamily="18" charset="0"/>
              <a:cs typeface="Times New Roman" panose="02020603050405020304" pitchFamily="18" charset="0"/>
            </a:endParaRPr>
          </a:p>
        </p:txBody>
      </p:sp>
      <p:sp>
        <p:nvSpPr>
          <p:cNvPr id="3" name="Подзаглавие 2"/>
          <p:cNvSpPr>
            <a:spLocks noGrp="1"/>
          </p:cNvSpPr>
          <p:nvPr>
            <p:ph type="subTitle" idx="1"/>
          </p:nvPr>
        </p:nvSpPr>
        <p:spPr/>
        <p:txBody>
          <a:bodyPr>
            <a:normAutofit/>
          </a:bodyPr>
          <a:lstStyle/>
          <a:p>
            <a:r>
              <a:rPr lang="bg-BG" sz="2800" b="1" dirty="0" smtClean="0">
                <a:solidFill>
                  <a:srgbClr val="FFC000"/>
                </a:solidFill>
                <a:latin typeface="Times New Roman" panose="02020603050405020304" pitchFamily="18" charset="0"/>
                <a:cs typeface="Times New Roman" panose="02020603050405020304" pitchFamily="18" charset="0"/>
              </a:rPr>
              <a:t>Иновативни форми и методи на оценяване в обучението по Английски език</a:t>
            </a:r>
            <a:endParaRPr lang="bg-BG" sz="2800" b="1" dirty="0">
              <a:solidFill>
                <a:srgbClr val="FFC000"/>
              </a:solidFill>
              <a:latin typeface="Times New Roman" panose="02020603050405020304" pitchFamily="18" charset="0"/>
              <a:cs typeface="Times New Roman" panose="02020603050405020304" pitchFamily="18"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3888" y="980728"/>
            <a:ext cx="1440160" cy="86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0888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539552" y="620688"/>
            <a:ext cx="8064896" cy="584775"/>
          </a:xfrm>
          <a:prstGeom prst="rect">
            <a:avLst/>
          </a:prstGeom>
          <a:noFill/>
          <a:ln>
            <a:noFill/>
          </a:ln>
          <a:effectLst/>
          <a:scene3d>
            <a:camera prst="orthographicFront">
              <a:rot lat="0" lon="0" rev="0"/>
            </a:camera>
            <a:lightRig rig="glow" dir="t">
              <a:rot lat="0" lon="0" rev="14100000"/>
            </a:lightRig>
          </a:scene3d>
          <a:sp3d prstMaterial="softEdge">
            <a:bevelT w="127000" prst="artDeco"/>
          </a:sp3d>
        </p:spPr>
        <p:txBody>
          <a:bodyPr wrap="square" rtlCol="0">
            <a:spAutoFit/>
          </a:bodyPr>
          <a:lstStyle/>
          <a:p>
            <a:pPr algn="ctr"/>
            <a:r>
              <a:rPr lang="bg-BG" sz="16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1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a:t>
            </a:r>
            <a:r>
              <a:rPr lang="bg-BG" sz="1600" b="1" dirty="0" smtClean="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bg-BG" sz="1600" b="1" i="1" dirty="0" smtClean="0">
                <a:effectLst>
                  <a:outerShdw blurRad="38100" dist="38100" dir="2700000" algn="tl">
                    <a:srgbClr val="000000">
                      <a:alpha val="43137"/>
                    </a:srgbClr>
                  </a:outerShdw>
                </a:effectLst>
                <a:latin typeface="Times New Roman" panose="02020603050405020304" pitchFamily="18" charset="0"/>
                <a:ea typeface="Times New Roman"/>
                <a:cs typeface="Times New Roman" panose="02020603050405020304" pitchFamily="18" charset="0"/>
              </a:rPr>
              <a:t>СПЕЦИФИЧНИ </a:t>
            </a:r>
            <a:r>
              <a:rPr lang="bg-BG" sz="1600" b="1" i="1" dirty="0">
                <a:effectLst>
                  <a:outerShdw blurRad="38100" dist="38100" dir="2700000" algn="tl">
                    <a:srgbClr val="000000">
                      <a:alpha val="43137"/>
                    </a:srgbClr>
                  </a:outerShdw>
                </a:effectLst>
                <a:latin typeface="Times New Roman" panose="02020603050405020304" pitchFamily="18" charset="0"/>
                <a:ea typeface="Times New Roman"/>
                <a:cs typeface="Times New Roman" panose="02020603050405020304" pitchFamily="18" charset="0"/>
              </a:rPr>
              <a:t>МЕТОДИ И ФОРМИ ЗА ОЦЕНЯВАНЕ НА </a:t>
            </a:r>
            <a:r>
              <a:rPr lang="bg-BG" sz="1600" b="1" i="1" dirty="0" smtClean="0">
                <a:effectLst>
                  <a:outerShdw blurRad="38100" dist="38100" dir="2700000" algn="tl">
                    <a:srgbClr val="000000">
                      <a:alpha val="43137"/>
                    </a:srgbClr>
                  </a:outerShdw>
                </a:effectLst>
                <a:latin typeface="Times New Roman" panose="02020603050405020304" pitchFamily="18" charset="0"/>
                <a:ea typeface="Times New Roman"/>
                <a:cs typeface="Times New Roman" panose="02020603050405020304" pitchFamily="18" charset="0"/>
              </a:rPr>
              <a:t>ПОСТИЖЕНИЯТА </a:t>
            </a:r>
            <a:r>
              <a:rPr lang="bg-BG" sz="1600" b="1" i="1" dirty="0">
                <a:effectLst>
                  <a:outerShdw blurRad="38100" dist="38100" dir="2700000" algn="tl">
                    <a:srgbClr val="000000">
                      <a:alpha val="43137"/>
                    </a:srgbClr>
                  </a:outerShdw>
                </a:effectLst>
                <a:latin typeface="Times New Roman" panose="02020603050405020304" pitchFamily="18" charset="0"/>
                <a:ea typeface="Times New Roman"/>
                <a:cs typeface="Times New Roman" panose="02020603050405020304" pitchFamily="18" charset="0"/>
              </a:rPr>
              <a:t>НА УЧЕНИЦИТЕ В ОБУЧЕНИЕТО ПО АНГЛИЙСКИ </a:t>
            </a:r>
            <a:r>
              <a:rPr lang="bg-BG" sz="1600" b="1" i="1" dirty="0" smtClean="0">
                <a:effectLst>
                  <a:outerShdw blurRad="38100" dist="38100" dir="2700000" algn="tl">
                    <a:srgbClr val="000000">
                      <a:alpha val="43137"/>
                    </a:srgbClr>
                  </a:outerShdw>
                </a:effectLst>
                <a:latin typeface="Times New Roman" panose="02020603050405020304" pitchFamily="18" charset="0"/>
                <a:ea typeface="Times New Roman"/>
                <a:cs typeface="Times New Roman" panose="02020603050405020304" pitchFamily="18" charset="0"/>
              </a:rPr>
              <a:t>ЕЗИК</a:t>
            </a:r>
            <a:endParaRPr lang="bg-BG" sz="1600" b="1" dirty="0">
              <a:effectLst>
                <a:outerShdw blurRad="38100" dist="38100" dir="2700000" algn="tl">
                  <a:srgbClr val="000000">
                    <a:alpha val="43137"/>
                  </a:srgbClr>
                </a:outerShdw>
              </a:effectLst>
            </a:endParaRPr>
          </a:p>
        </p:txBody>
      </p:sp>
      <p:sp>
        <p:nvSpPr>
          <p:cNvPr id="4" name="Текстово поле 3"/>
          <p:cNvSpPr txBox="1"/>
          <p:nvPr/>
        </p:nvSpPr>
        <p:spPr>
          <a:xfrm>
            <a:off x="611560" y="1556791"/>
            <a:ext cx="8280920" cy="1200329"/>
          </a:xfrm>
          <a:prstGeom prst="rect">
            <a:avLst/>
          </a:prstGeom>
          <a:noFill/>
          <a:scene3d>
            <a:camera prst="orthographicFront"/>
            <a:lightRig rig="threePt" dir="t"/>
          </a:scene3d>
          <a:sp3d>
            <a:bevelT/>
          </a:sp3d>
        </p:spPr>
        <p:txBody>
          <a:bodyPr wrap="square" rtlCol="0">
            <a:spAutoFit/>
          </a:bodyPr>
          <a:lstStyle/>
          <a:p>
            <a:pPr algn="just">
              <a:spcAft>
                <a:spcPts val="0"/>
              </a:spcAft>
            </a:pPr>
            <a:r>
              <a:rPr lang="bg-BG" dirty="0" smtClean="0">
                <a:ea typeface="Times New Roman"/>
              </a:rPr>
              <a:t>Проверката </a:t>
            </a:r>
            <a:r>
              <a:rPr lang="bg-BG" dirty="0">
                <a:ea typeface="Times New Roman"/>
              </a:rPr>
              <a:t>и оценяването на постигнатите резултати на учениците е съществен елемент и неделима част от цялостния учебен процес. В обучението по чужд език учителят наблюдава работата на учениците и осъществява непрекъснат и пряк контрол, като прилага основните методи за текуща и обобщаваща проверка.                               </a:t>
            </a:r>
          </a:p>
        </p:txBody>
      </p:sp>
      <p:sp>
        <p:nvSpPr>
          <p:cNvPr id="5" name="Текстово поле 4"/>
          <p:cNvSpPr txBox="1"/>
          <p:nvPr/>
        </p:nvSpPr>
        <p:spPr>
          <a:xfrm>
            <a:off x="611560" y="2924944"/>
            <a:ext cx="8280920" cy="1477328"/>
          </a:xfrm>
          <a:prstGeom prst="rect">
            <a:avLst/>
          </a:prstGeom>
          <a:noFill/>
        </p:spPr>
        <p:txBody>
          <a:bodyPr wrap="square" rtlCol="0">
            <a:spAutoFit/>
          </a:bodyPr>
          <a:lstStyle/>
          <a:p>
            <a:pPr algn="just">
              <a:spcAft>
                <a:spcPts val="0"/>
              </a:spcAft>
            </a:pPr>
            <a:r>
              <a:rPr lang="bg-BG" dirty="0" smtClean="0">
                <a:ea typeface="Times New Roman"/>
              </a:rPr>
              <a:t>Основни </a:t>
            </a:r>
            <a:r>
              <a:rPr lang="bg-BG" dirty="0">
                <a:ea typeface="Times New Roman"/>
              </a:rPr>
              <a:t>изисквания към оценяването на постиженията на учениците са обективност, валидност и надеждност. Проверката и оценката на крайните резултати от обучението е подчинена на целите за класа, описани в </a:t>
            </a:r>
            <a:r>
              <a:rPr lang="bg-BG" i="1" dirty="0">
                <a:ea typeface="Times New Roman"/>
              </a:rPr>
              <a:t>Колона 2 – Очаквани резултати на ниво учебна програма. </a:t>
            </a:r>
            <a:r>
              <a:rPr lang="bg-BG" dirty="0">
                <a:ea typeface="Times New Roman"/>
              </a:rPr>
              <a:t>Акцентът следва да се поставя върху свободата на изказа и постигането на   конкретната комуникативна цел.</a:t>
            </a:r>
          </a:p>
        </p:txBody>
      </p:sp>
      <p:sp>
        <p:nvSpPr>
          <p:cNvPr id="6" name="Текстово поле 5"/>
          <p:cNvSpPr txBox="1"/>
          <p:nvPr/>
        </p:nvSpPr>
        <p:spPr>
          <a:xfrm>
            <a:off x="611560" y="4581128"/>
            <a:ext cx="8280920" cy="646331"/>
          </a:xfrm>
          <a:prstGeom prst="rect">
            <a:avLst/>
          </a:prstGeom>
          <a:noFill/>
        </p:spPr>
        <p:txBody>
          <a:bodyPr wrap="square" rtlCol="0">
            <a:spAutoFit/>
          </a:bodyPr>
          <a:lstStyle/>
          <a:p>
            <a:pPr algn="just">
              <a:spcAft>
                <a:spcPts val="0"/>
              </a:spcAft>
            </a:pPr>
            <a:r>
              <a:rPr lang="bg-BG" dirty="0" smtClean="0">
                <a:ea typeface="Times New Roman"/>
              </a:rPr>
              <a:t>Допуснатите </a:t>
            </a:r>
            <a:r>
              <a:rPr lang="bg-BG" dirty="0">
                <a:ea typeface="Times New Roman"/>
              </a:rPr>
              <a:t>грешки се коригират добронамерено и с подходящ тон чрез представяне на правилната форма.</a:t>
            </a:r>
          </a:p>
        </p:txBody>
      </p:sp>
      <p:sp>
        <p:nvSpPr>
          <p:cNvPr id="7" name="Текстово поле 6"/>
          <p:cNvSpPr txBox="1"/>
          <p:nvPr/>
        </p:nvSpPr>
        <p:spPr>
          <a:xfrm>
            <a:off x="611560" y="5445224"/>
            <a:ext cx="8181886" cy="923330"/>
          </a:xfrm>
          <a:prstGeom prst="rect">
            <a:avLst/>
          </a:prstGeom>
          <a:noFill/>
        </p:spPr>
        <p:txBody>
          <a:bodyPr wrap="square" rtlCol="0">
            <a:spAutoFit/>
          </a:bodyPr>
          <a:lstStyle/>
          <a:p>
            <a:pPr algn="just">
              <a:spcAft>
                <a:spcPts val="0"/>
              </a:spcAft>
            </a:pPr>
            <a:r>
              <a:rPr lang="bg-BG" dirty="0" smtClean="0">
                <a:ea typeface="Times New Roman"/>
              </a:rPr>
              <a:t>Желателно </a:t>
            </a:r>
            <a:r>
              <a:rPr lang="bg-BG" dirty="0">
                <a:ea typeface="Times New Roman"/>
              </a:rPr>
              <a:t>е учителят да насочва ученика към самостоятелно откриване и коригиране на грешките и да търси помощта на останалите ученици с цел всички да могат да ги осмислят и отстранят.</a:t>
            </a:r>
          </a:p>
        </p:txBody>
      </p:sp>
    </p:spTree>
    <p:extLst>
      <p:ext uri="{BB962C8B-B14F-4D97-AF65-F5344CB8AC3E}">
        <p14:creationId xmlns:p14="http://schemas.microsoft.com/office/powerpoint/2010/main" val="28247119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764704"/>
            <a:ext cx="8352928" cy="923330"/>
          </a:xfrm>
          <a:prstGeom prst="rect">
            <a:avLst/>
          </a:prstGeom>
          <a:noFill/>
        </p:spPr>
        <p:txBody>
          <a:bodyPr wrap="square" rtlCol="0">
            <a:spAutoFit/>
          </a:bodyPr>
          <a:lstStyle/>
          <a:p>
            <a:pPr algn="just">
              <a:spcAft>
                <a:spcPts val="0"/>
              </a:spcAft>
            </a:pPr>
            <a:r>
              <a:rPr lang="bg-BG" dirty="0" smtClean="0">
                <a:ea typeface="Times New Roman"/>
              </a:rPr>
              <a:t>Постиженията </a:t>
            </a:r>
            <a:r>
              <a:rPr lang="bg-BG" dirty="0">
                <a:ea typeface="Times New Roman"/>
              </a:rPr>
              <a:t>на учениците се оценяват на функционално равнище като формирано продуктивно и </a:t>
            </a:r>
            <a:r>
              <a:rPr lang="bg-BG" dirty="0" err="1" smtClean="0">
                <a:ea typeface="Times New Roman"/>
              </a:rPr>
              <a:t>рецептивно</a:t>
            </a:r>
            <a:r>
              <a:rPr lang="bg-BG" dirty="0" smtClean="0">
                <a:ea typeface="Times New Roman"/>
              </a:rPr>
              <a:t> </a:t>
            </a:r>
            <a:r>
              <a:rPr lang="bg-BG" dirty="0">
                <a:ea typeface="Times New Roman"/>
              </a:rPr>
              <a:t>речево поведение, което предполага изградени умения за:</a:t>
            </a:r>
          </a:p>
        </p:txBody>
      </p:sp>
      <p:sp>
        <p:nvSpPr>
          <p:cNvPr id="3" name="Текстово поле 2"/>
          <p:cNvSpPr txBox="1"/>
          <p:nvPr/>
        </p:nvSpPr>
        <p:spPr>
          <a:xfrm>
            <a:off x="539552" y="1988840"/>
            <a:ext cx="8208912" cy="2862322"/>
          </a:xfrm>
          <a:prstGeom prst="rect">
            <a:avLst/>
          </a:prstGeom>
          <a:noFill/>
        </p:spPr>
        <p:txBody>
          <a:bodyPr wrap="square" rtlCol="0">
            <a:spAutoFit/>
          </a:bodyPr>
          <a:lstStyle/>
          <a:p>
            <a:pPr algn="just">
              <a:spcAft>
                <a:spcPts val="0"/>
              </a:spcAft>
            </a:pPr>
            <a:r>
              <a:rPr lang="bg-BG" dirty="0">
                <a:ea typeface="Times New Roman"/>
              </a:rPr>
              <a:t>• извличане на информация от устни и писмени текстове;</a:t>
            </a:r>
          </a:p>
          <a:p>
            <a:pPr algn="just">
              <a:spcAft>
                <a:spcPts val="0"/>
              </a:spcAft>
            </a:pPr>
            <a:r>
              <a:rPr lang="bg-BG" dirty="0">
                <a:ea typeface="Times New Roman"/>
              </a:rPr>
              <a:t>• ясно и точно формулиране на мисълта съобразно изискванията за създаване на текст в устна и писмена форма и в съответствие с езиковите знания и изучената тематика;</a:t>
            </a:r>
          </a:p>
          <a:p>
            <a:pPr algn="just">
              <a:spcAft>
                <a:spcPts val="0"/>
              </a:spcAft>
            </a:pPr>
            <a:r>
              <a:rPr lang="bg-BG" dirty="0">
                <a:ea typeface="Times New Roman"/>
              </a:rPr>
              <a:t>• адекватно реагиране в конкретните ситуации;</a:t>
            </a:r>
          </a:p>
          <a:p>
            <a:pPr algn="just">
              <a:spcAft>
                <a:spcPts val="0"/>
              </a:spcAft>
            </a:pPr>
            <a:r>
              <a:rPr lang="bg-BG" dirty="0">
                <a:ea typeface="Times New Roman"/>
              </a:rPr>
              <a:t>• конкретни разсъждения и изказвания по зададена тема, изложени в необходимата последователност;</a:t>
            </a:r>
          </a:p>
          <a:p>
            <a:pPr algn="just">
              <a:spcAft>
                <a:spcPts val="0"/>
              </a:spcAft>
            </a:pPr>
            <a:r>
              <a:rPr lang="bg-BG" dirty="0">
                <a:ea typeface="Times New Roman"/>
              </a:rPr>
              <a:t>• представяне, по подходящ начин и в достъпна форма, на резултатите от съвместна и/или самостоятелна дейност;</a:t>
            </a:r>
          </a:p>
          <a:p>
            <a:pPr algn="just">
              <a:spcAft>
                <a:spcPts val="0"/>
              </a:spcAft>
            </a:pPr>
            <a:r>
              <a:rPr lang="bg-BG" dirty="0">
                <a:ea typeface="Times New Roman"/>
              </a:rPr>
              <a:t>• езикова коректност</a:t>
            </a:r>
            <a:r>
              <a:rPr lang="bg-BG" dirty="0" smtClean="0">
                <a:ea typeface="Times New Roman"/>
              </a:rPr>
              <a:t>;</a:t>
            </a:r>
            <a:endParaRPr lang="bg-BG" dirty="0">
              <a:ea typeface="Times New Roman"/>
            </a:endParaRPr>
          </a:p>
        </p:txBody>
      </p:sp>
    </p:spTree>
    <p:extLst>
      <p:ext uri="{BB962C8B-B14F-4D97-AF65-F5344CB8AC3E}">
        <p14:creationId xmlns:p14="http://schemas.microsoft.com/office/powerpoint/2010/main" val="1106572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539552" y="908720"/>
            <a:ext cx="8136904" cy="646331"/>
          </a:xfrm>
          <a:prstGeom prst="rect">
            <a:avLst/>
          </a:prstGeom>
          <a:noFill/>
        </p:spPr>
        <p:txBody>
          <a:bodyPr wrap="square" rtlCol="0">
            <a:spAutoFit/>
          </a:bodyPr>
          <a:lstStyle/>
          <a:p>
            <a:pPr algn="just"/>
            <a:r>
              <a:rPr lang="en-US" dirty="0">
                <a:ea typeface="Times New Roman"/>
              </a:rPr>
              <a:t> </a:t>
            </a:r>
            <a:r>
              <a:rPr lang="bg-BG" dirty="0" smtClean="0">
                <a:ea typeface="Times New Roman"/>
              </a:rPr>
              <a:t>Особено </a:t>
            </a:r>
            <a:r>
              <a:rPr lang="bg-BG" dirty="0">
                <a:ea typeface="Times New Roman"/>
              </a:rPr>
              <a:t>важно е формите на оценяване да бъдат разнообразни и да оценяват постиженията на учениците при различни дейности:</a:t>
            </a:r>
            <a:endParaRPr lang="bg-BG" dirty="0"/>
          </a:p>
        </p:txBody>
      </p:sp>
      <p:sp>
        <p:nvSpPr>
          <p:cNvPr id="3" name="Текстово поле 2"/>
          <p:cNvSpPr txBox="1"/>
          <p:nvPr/>
        </p:nvSpPr>
        <p:spPr>
          <a:xfrm>
            <a:off x="539552" y="1916832"/>
            <a:ext cx="8280920" cy="1200329"/>
          </a:xfrm>
          <a:prstGeom prst="rect">
            <a:avLst/>
          </a:prstGeom>
          <a:noFill/>
        </p:spPr>
        <p:txBody>
          <a:bodyPr wrap="square" rtlCol="0">
            <a:spAutoFit/>
          </a:bodyPr>
          <a:lstStyle/>
          <a:p>
            <a:pPr>
              <a:spcAft>
                <a:spcPts val="0"/>
              </a:spcAft>
            </a:pPr>
            <a:r>
              <a:rPr lang="bg-BG" dirty="0">
                <a:ea typeface="Times New Roman"/>
              </a:rPr>
              <a:t>• работа в час (с целия клас, в група, самостоятелно);</a:t>
            </a:r>
          </a:p>
          <a:p>
            <a:pPr>
              <a:spcAft>
                <a:spcPts val="0"/>
              </a:spcAft>
            </a:pPr>
            <a:r>
              <a:rPr lang="bg-BG" dirty="0">
                <a:ea typeface="Times New Roman"/>
              </a:rPr>
              <a:t>• изпълнение на домашна работа и поставена задача (реферат);</a:t>
            </a:r>
          </a:p>
          <a:p>
            <a:pPr>
              <a:spcAft>
                <a:spcPts val="0"/>
              </a:spcAft>
            </a:pPr>
            <a:r>
              <a:rPr lang="bg-BG" dirty="0">
                <a:ea typeface="Times New Roman"/>
              </a:rPr>
              <a:t>• разработване на материали и проекти;</a:t>
            </a:r>
          </a:p>
          <a:p>
            <a:pPr algn="just">
              <a:spcAft>
                <a:spcPts val="0"/>
              </a:spcAft>
            </a:pPr>
            <a:r>
              <a:rPr lang="bg-BG" dirty="0">
                <a:ea typeface="Times New Roman"/>
              </a:rPr>
              <a:t>• индивидуални прояви и др.</a:t>
            </a:r>
            <a:endParaRPr lang="en-US" dirty="0">
              <a:ea typeface="Times New Roman"/>
            </a:endParaRPr>
          </a:p>
        </p:txBody>
      </p:sp>
      <p:sp>
        <p:nvSpPr>
          <p:cNvPr id="4" name="Текстово поле 3"/>
          <p:cNvSpPr txBox="1"/>
          <p:nvPr/>
        </p:nvSpPr>
        <p:spPr>
          <a:xfrm>
            <a:off x="539552" y="3501008"/>
            <a:ext cx="8136904" cy="923330"/>
          </a:xfrm>
          <a:prstGeom prst="rect">
            <a:avLst/>
          </a:prstGeom>
          <a:noFill/>
        </p:spPr>
        <p:txBody>
          <a:bodyPr wrap="square" rtlCol="0">
            <a:spAutoFit/>
          </a:bodyPr>
          <a:lstStyle/>
          <a:p>
            <a:pPr algn="just"/>
            <a:r>
              <a:rPr lang="bg-BG" b="1" dirty="0" smtClean="0">
                <a:ea typeface="Times New Roman"/>
              </a:rPr>
              <a:t>Провежданите </a:t>
            </a:r>
            <a:r>
              <a:rPr lang="bg-BG" b="1" dirty="0">
                <a:ea typeface="Times New Roman"/>
              </a:rPr>
              <a:t>периодични и финални проверки трябва да включват възможно най-пълно усвоеното до момента учебно съдържание и да са насочени към оценяване на постигнатите резултати. </a:t>
            </a:r>
            <a:endParaRPr lang="bg-BG" b="1" dirty="0"/>
          </a:p>
        </p:txBody>
      </p:sp>
      <p:sp>
        <p:nvSpPr>
          <p:cNvPr id="5" name="Текстово поле 4"/>
          <p:cNvSpPr txBox="1"/>
          <p:nvPr/>
        </p:nvSpPr>
        <p:spPr>
          <a:xfrm>
            <a:off x="539552" y="4725144"/>
            <a:ext cx="8136904" cy="1477328"/>
          </a:xfrm>
          <a:prstGeom prst="rect">
            <a:avLst/>
          </a:prstGeom>
          <a:noFill/>
        </p:spPr>
        <p:txBody>
          <a:bodyPr wrap="square" rtlCol="0">
            <a:spAutoFit/>
          </a:bodyPr>
          <a:lstStyle/>
          <a:p>
            <a:pPr algn="just"/>
            <a:r>
              <a:rPr lang="bg-BG" dirty="0"/>
              <a:t>В този смисъл, следва да се разчита в по-голяма степен на </a:t>
            </a:r>
            <a:r>
              <a:rPr lang="bg-BG" b="1" dirty="0"/>
              <a:t>функционалните проверки </a:t>
            </a:r>
            <a:r>
              <a:rPr lang="bg-BG" dirty="0"/>
              <a:t>(изказвания, беседи, дискусии, създаване на писмен текст, писане на писма, задачи за проверка на разбирането на прочетен или прослушан текст), които са насочени към оценяване на комуникативната компетентност на ученика в контекста на дефинираните цели.</a:t>
            </a:r>
          </a:p>
        </p:txBody>
      </p:sp>
    </p:spTree>
    <p:extLst>
      <p:ext uri="{BB962C8B-B14F-4D97-AF65-F5344CB8AC3E}">
        <p14:creationId xmlns:p14="http://schemas.microsoft.com/office/powerpoint/2010/main" val="2830260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836712"/>
            <a:ext cx="8424936" cy="1200329"/>
          </a:xfrm>
          <a:prstGeom prst="rect">
            <a:avLst/>
          </a:prstGeom>
          <a:noFill/>
        </p:spPr>
        <p:txBody>
          <a:bodyPr wrap="square" rtlCol="0">
            <a:spAutoFit/>
          </a:bodyPr>
          <a:lstStyle/>
          <a:p>
            <a:pPr algn="just"/>
            <a:r>
              <a:rPr lang="bg-BG" dirty="0"/>
              <a:t>Основна причина да се дава приоритет на функционалните тестови задачи и функционалните форми на проверка са конкретно дефинираните в програмата крайни цели на обучение, чиято </a:t>
            </a:r>
            <a:r>
              <a:rPr lang="bg-BG" dirty="0" err="1"/>
              <a:t>прагматичност</a:t>
            </a:r>
            <a:r>
              <a:rPr lang="bg-BG" dirty="0"/>
              <a:t> поставя акцента върху оценяване на формираните комуникативни умения на учениците.</a:t>
            </a:r>
          </a:p>
        </p:txBody>
      </p:sp>
      <p:sp>
        <p:nvSpPr>
          <p:cNvPr id="3" name="Текстово поле 2"/>
          <p:cNvSpPr txBox="1"/>
          <p:nvPr/>
        </p:nvSpPr>
        <p:spPr>
          <a:xfrm>
            <a:off x="395536" y="2348880"/>
            <a:ext cx="8424936" cy="369332"/>
          </a:xfrm>
          <a:prstGeom prst="rect">
            <a:avLst/>
          </a:prstGeom>
          <a:noFill/>
        </p:spPr>
        <p:txBody>
          <a:bodyPr wrap="square" rtlCol="0">
            <a:spAutoFit/>
          </a:bodyPr>
          <a:lstStyle/>
          <a:p>
            <a:r>
              <a:rPr lang="bg-BG" dirty="0"/>
              <a:t>Следните тестови задачи са форма на функционална проверка:</a:t>
            </a:r>
          </a:p>
        </p:txBody>
      </p:sp>
      <p:sp>
        <p:nvSpPr>
          <p:cNvPr id="4" name="Текстово поле 3"/>
          <p:cNvSpPr txBox="1"/>
          <p:nvPr/>
        </p:nvSpPr>
        <p:spPr>
          <a:xfrm>
            <a:off x="395536" y="2780928"/>
            <a:ext cx="8424936" cy="1754326"/>
          </a:xfrm>
          <a:prstGeom prst="rect">
            <a:avLst/>
          </a:prstGeom>
          <a:noFill/>
        </p:spPr>
        <p:txBody>
          <a:bodyPr wrap="square" rtlCol="0">
            <a:spAutoFit/>
          </a:bodyPr>
          <a:lstStyle/>
          <a:p>
            <a:pPr marL="285750" indent="-285750">
              <a:buFont typeface="Arial" panose="020B0604020202020204" pitchFamily="34" charset="0"/>
              <a:buChar char="•"/>
            </a:pPr>
            <a:r>
              <a:rPr lang="bg-BG" dirty="0" smtClean="0"/>
              <a:t>отговор </a:t>
            </a:r>
            <a:r>
              <a:rPr lang="bg-BG" dirty="0"/>
              <a:t>на въпрос към прослушан или прочетен </a:t>
            </a:r>
            <a:r>
              <a:rPr lang="bg-BG" dirty="0" smtClean="0"/>
              <a:t>текст;</a:t>
            </a:r>
          </a:p>
          <a:p>
            <a:pPr marL="285750" indent="-285750">
              <a:buFont typeface="Arial" panose="020B0604020202020204" pitchFamily="34" charset="0"/>
              <a:buChar char="•"/>
            </a:pPr>
            <a:r>
              <a:rPr lang="bg-BG" dirty="0" smtClean="0"/>
              <a:t>въпроси </a:t>
            </a:r>
            <a:r>
              <a:rPr lang="bg-BG" dirty="0"/>
              <a:t>с избираем </a:t>
            </a:r>
            <a:r>
              <a:rPr lang="bg-BG" dirty="0" smtClean="0"/>
              <a:t>отговор;</a:t>
            </a:r>
          </a:p>
          <a:p>
            <a:pPr marL="285750" indent="-285750">
              <a:buFont typeface="Arial" panose="020B0604020202020204" pitchFamily="34" charset="0"/>
              <a:buChar char="•"/>
            </a:pPr>
            <a:r>
              <a:rPr lang="bg-BG" dirty="0" smtClean="0"/>
              <a:t>въпроси </a:t>
            </a:r>
            <a:r>
              <a:rPr lang="bg-BG" dirty="0"/>
              <a:t>с алтернативен отговор (да/не</a:t>
            </a:r>
            <a:r>
              <a:rPr lang="bg-BG" dirty="0" smtClean="0"/>
              <a:t>);</a:t>
            </a:r>
          </a:p>
          <a:p>
            <a:pPr marL="285750" indent="-285750">
              <a:buFont typeface="Arial" panose="020B0604020202020204" pitchFamily="34" charset="0"/>
              <a:buChar char="•"/>
            </a:pPr>
            <a:r>
              <a:rPr lang="bg-BG" dirty="0" smtClean="0"/>
              <a:t>откриване </a:t>
            </a:r>
            <a:r>
              <a:rPr lang="bg-BG" dirty="0"/>
              <a:t>на </a:t>
            </a:r>
            <a:r>
              <a:rPr lang="bg-BG" dirty="0" smtClean="0"/>
              <a:t>съответствия;</a:t>
            </a:r>
          </a:p>
          <a:p>
            <a:pPr marL="285750" indent="-285750">
              <a:buFont typeface="Arial" panose="020B0604020202020204" pitchFamily="34" charset="0"/>
              <a:buChar char="•"/>
            </a:pPr>
            <a:r>
              <a:rPr lang="bg-BG" dirty="0" smtClean="0"/>
              <a:t>графично </a:t>
            </a:r>
            <a:r>
              <a:rPr lang="bg-BG" dirty="0"/>
              <a:t>представяне на прослушана или прочетена </a:t>
            </a:r>
            <a:r>
              <a:rPr lang="bg-BG" dirty="0" smtClean="0"/>
              <a:t>информация;</a:t>
            </a:r>
          </a:p>
          <a:p>
            <a:pPr marL="285750" indent="-285750">
              <a:buFont typeface="Arial" panose="020B0604020202020204" pitchFamily="34" charset="0"/>
              <a:buChar char="•"/>
            </a:pPr>
            <a:r>
              <a:rPr lang="bg-BG" dirty="0" smtClean="0"/>
              <a:t>съкратено </a:t>
            </a:r>
            <a:r>
              <a:rPr lang="bg-BG" dirty="0"/>
              <a:t>записване на прослушана или прочетена информация </a:t>
            </a:r>
            <a:r>
              <a:rPr lang="bg-BG" dirty="0" smtClean="0"/>
              <a:t>и </a:t>
            </a:r>
            <a:r>
              <a:rPr lang="bg-BG" dirty="0"/>
              <a:t>др.</a:t>
            </a:r>
          </a:p>
        </p:txBody>
      </p:sp>
    </p:spTree>
    <p:extLst>
      <p:ext uri="{BB962C8B-B14F-4D97-AF65-F5344CB8AC3E}">
        <p14:creationId xmlns:p14="http://schemas.microsoft.com/office/powerpoint/2010/main" val="4192653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764704"/>
            <a:ext cx="8424936" cy="1200329"/>
          </a:xfrm>
          <a:prstGeom prst="rect">
            <a:avLst/>
          </a:prstGeom>
          <a:noFill/>
        </p:spPr>
        <p:txBody>
          <a:bodyPr wrap="square" rtlCol="0">
            <a:spAutoFit/>
          </a:bodyPr>
          <a:lstStyle/>
          <a:p>
            <a:pPr algn="just"/>
            <a:r>
              <a:rPr lang="bg-BG" dirty="0"/>
              <a:t>Структурните тестове, които се прилагат в учебната практика, имат безспорно своето значение, без разбира се да бъдат надценявани, тъй като те проверяват и оценяват доколко е усвоено езиковото съдържание, което не е равнозначно на формирани умения за </a:t>
            </a:r>
            <a:r>
              <a:rPr lang="bg-BG" i="1" dirty="0"/>
              <a:t>слушане, говорене, четене и писане</a:t>
            </a:r>
            <a:r>
              <a:rPr lang="bg-BG" dirty="0"/>
              <a:t>, напр.:</a:t>
            </a:r>
          </a:p>
        </p:txBody>
      </p:sp>
      <p:sp>
        <p:nvSpPr>
          <p:cNvPr id="3" name="Текстово поле 2"/>
          <p:cNvSpPr txBox="1"/>
          <p:nvPr/>
        </p:nvSpPr>
        <p:spPr>
          <a:xfrm>
            <a:off x="467544" y="2276872"/>
            <a:ext cx="8352928" cy="1200329"/>
          </a:xfrm>
          <a:prstGeom prst="rect">
            <a:avLst/>
          </a:prstGeom>
          <a:noFill/>
        </p:spPr>
        <p:txBody>
          <a:bodyPr wrap="square" rtlCol="0">
            <a:spAutoFit/>
          </a:bodyPr>
          <a:lstStyle/>
          <a:p>
            <a:pPr marL="285750" indent="-285750">
              <a:buFont typeface="Arial" panose="020B0604020202020204" pitchFamily="34" charset="0"/>
              <a:buChar char="•"/>
            </a:pPr>
            <a:r>
              <a:rPr lang="bg-BG" dirty="0" smtClean="0"/>
              <a:t> </a:t>
            </a:r>
            <a:r>
              <a:rPr lang="bg-BG" dirty="0"/>
              <a:t>въпроси с избираем </a:t>
            </a:r>
            <a:r>
              <a:rPr lang="bg-BG" dirty="0" smtClean="0"/>
              <a:t>отговор</a:t>
            </a:r>
            <a:r>
              <a:rPr lang="bg-BG" dirty="0"/>
              <a:t>;</a:t>
            </a:r>
            <a:endParaRPr lang="bg-BG" dirty="0" smtClean="0"/>
          </a:p>
          <a:p>
            <a:pPr marL="285750" indent="-285750">
              <a:buFont typeface="Arial" panose="020B0604020202020204" pitchFamily="34" charset="0"/>
              <a:buChar char="•"/>
            </a:pPr>
            <a:r>
              <a:rPr lang="bg-BG" dirty="0" smtClean="0"/>
              <a:t>попълване </a:t>
            </a:r>
            <a:r>
              <a:rPr lang="bg-BG" dirty="0"/>
              <a:t>на пропуснати граматически или лексикални елементи (</a:t>
            </a:r>
            <a:r>
              <a:rPr lang="bg-BG" dirty="0" smtClean="0"/>
              <a:t>по</a:t>
            </a:r>
          </a:p>
          <a:p>
            <a:r>
              <a:rPr lang="bg-BG" dirty="0" smtClean="0"/>
              <a:t>възможност </a:t>
            </a:r>
            <a:r>
              <a:rPr lang="bg-BG" dirty="0"/>
              <a:t>в текущ текст, а не в изолирани изречения</a:t>
            </a:r>
            <a:r>
              <a:rPr lang="bg-BG" dirty="0" smtClean="0"/>
              <a:t>);</a:t>
            </a:r>
          </a:p>
          <a:p>
            <a:pPr marL="285750" indent="-285750">
              <a:buFont typeface="Arial" panose="020B0604020202020204" pitchFamily="34" charset="0"/>
              <a:buChar char="•"/>
            </a:pPr>
            <a:r>
              <a:rPr lang="bg-BG" dirty="0" smtClean="0"/>
              <a:t>преобразуване </a:t>
            </a:r>
            <a:r>
              <a:rPr lang="bg-BG" dirty="0"/>
              <a:t>на структури (трансформации) и др.</a:t>
            </a:r>
          </a:p>
        </p:txBody>
      </p:sp>
    </p:spTree>
    <p:extLst>
      <p:ext uri="{BB962C8B-B14F-4D97-AF65-F5344CB8AC3E}">
        <p14:creationId xmlns:p14="http://schemas.microsoft.com/office/powerpoint/2010/main" val="229989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836712"/>
            <a:ext cx="8424936" cy="646331"/>
          </a:xfrm>
          <a:prstGeom prst="rect">
            <a:avLst/>
          </a:prstGeom>
          <a:noFill/>
        </p:spPr>
        <p:txBody>
          <a:bodyPr wrap="square" rtlCol="0">
            <a:spAutoFit/>
          </a:bodyPr>
          <a:lstStyle/>
          <a:p>
            <a:r>
              <a:rPr lang="bg-BG" dirty="0"/>
              <a:t>При проверка на устната диалогична и монологична реч и на уменията за писмено изразяване се </a:t>
            </a:r>
            <a:r>
              <a:rPr lang="bg-BG" dirty="0" smtClean="0"/>
              <a:t>отчита изпълнението </a:t>
            </a:r>
            <a:r>
              <a:rPr lang="bg-BG" dirty="0"/>
              <a:t>на следните </a:t>
            </a:r>
            <a:r>
              <a:rPr lang="bg-BG" dirty="0" smtClean="0"/>
              <a:t>критерии</a:t>
            </a:r>
            <a:r>
              <a:rPr lang="bg-BG" dirty="0"/>
              <a:t>:</a:t>
            </a:r>
            <a:endParaRPr lang="bg-BG" dirty="0" smtClean="0"/>
          </a:p>
        </p:txBody>
      </p:sp>
      <p:sp>
        <p:nvSpPr>
          <p:cNvPr id="3" name="Текстово поле 2"/>
          <p:cNvSpPr txBox="1"/>
          <p:nvPr/>
        </p:nvSpPr>
        <p:spPr>
          <a:xfrm>
            <a:off x="467544" y="1772816"/>
            <a:ext cx="8352928" cy="2308324"/>
          </a:xfrm>
          <a:prstGeom prst="rect">
            <a:avLst/>
          </a:prstGeom>
          <a:noFill/>
        </p:spPr>
        <p:txBody>
          <a:bodyPr wrap="square" rtlCol="0">
            <a:spAutoFit/>
          </a:bodyPr>
          <a:lstStyle/>
          <a:p>
            <a:r>
              <a:rPr lang="bg-BG" b="1" i="1" dirty="0"/>
              <a:t>Диалогична реч:</a:t>
            </a:r>
            <a:endParaRPr lang="bg-BG" b="1" dirty="0"/>
          </a:p>
          <a:p>
            <a:pPr marL="285750" indent="-285750">
              <a:buFont typeface="Arial" panose="020B0604020202020204" pitchFamily="34" charset="0"/>
              <a:buChar char="•"/>
            </a:pPr>
            <a:r>
              <a:rPr lang="bg-BG" dirty="0" smtClean="0"/>
              <a:t>умение </a:t>
            </a:r>
            <a:r>
              <a:rPr lang="bg-BG" dirty="0"/>
              <a:t>за водене на разговор</a:t>
            </a:r>
            <a:r>
              <a:rPr lang="bg-BG" dirty="0" smtClean="0"/>
              <a:t>;</a:t>
            </a:r>
          </a:p>
          <a:p>
            <a:pPr marL="285750" indent="-285750">
              <a:buFont typeface="Arial" panose="020B0604020202020204" pitchFamily="34" charset="0"/>
              <a:buChar char="•"/>
            </a:pPr>
            <a:r>
              <a:rPr lang="bg-BG" dirty="0" smtClean="0"/>
              <a:t> </a:t>
            </a:r>
            <a:r>
              <a:rPr lang="bg-BG" dirty="0"/>
              <a:t>неотклонение от съдържателния фокус на </a:t>
            </a:r>
            <a:r>
              <a:rPr lang="bg-BG" dirty="0" smtClean="0"/>
              <a:t>разговора;</a:t>
            </a:r>
          </a:p>
          <a:p>
            <a:pPr marL="285750" indent="-285750">
              <a:buFont typeface="Arial" panose="020B0604020202020204" pitchFamily="34" charset="0"/>
              <a:buChar char="•"/>
            </a:pPr>
            <a:r>
              <a:rPr lang="bg-BG" dirty="0" smtClean="0"/>
              <a:t>богатство</a:t>
            </a:r>
            <a:r>
              <a:rPr lang="bg-BG" dirty="0"/>
              <a:t>, разнообразие и адекватност на използваните езикови средства (лексика и </a:t>
            </a:r>
            <a:r>
              <a:rPr lang="bg-BG" dirty="0" smtClean="0"/>
              <a:t>конектори-типове съюзни думи и изрази);</a:t>
            </a:r>
          </a:p>
          <a:p>
            <a:pPr marL="285750" indent="-285750">
              <a:buFont typeface="Arial" panose="020B0604020202020204" pitchFamily="34" charset="0"/>
              <a:buChar char="•"/>
            </a:pPr>
            <a:r>
              <a:rPr lang="bg-BG" dirty="0" smtClean="0"/>
              <a:t>правилност </a:t>
            </a:r>
            <a:r>
              <a:rPr lang="bg-BG" dirty="0"/>
              <a:t>на използваните граматически и синтактични </a:t>
            </a:r>
            <a:r>
              <a:rPr lang="bg-BG" dirty="0" smtClean="0"/>
              <a:t>структури;</a:t>
            </a:r>
          </a:p>
          <a:p>
            <a:pPr marL="285750" indent="-285750">
              <a:buFont typeface="Arial" panose="020B0604020202020204" pitchFamily="34" charset="0"/>
              <a:buChar char="•"/>
            </a:pPr>
            <a:r>
              <a:rPr lang="bg-BG" dirty="0" smtClean="0"/>
              <a:t>яснота </a:t>
            </a:r>
            <a:r>
              <a:rPr lang="bg-BG" dirty="0"/>
              <a:t>на произношението и съответствие на интонационния рисунък (вкл. паузи и ударения) </a:t>
            </a:r>
            <a:r>
              <a:rPr lang="bg-BG" dirty="0" smtClean="0"/>
              <a:t>спрямо замисъла </a:t>
            </a:r>
            <a:r>
              <a:rPr lang="bg-BG" dirty="0"/>
              <a:t>на разговора и комуникативната </a:t>
            </a:r>
            <a:r>
              <a:rPr lang="bg-BG" dirty="0" smtClean="0"/>
              <a:t>задача</a:t>
            </a:r>
            <a:r>
              <a:rPr lang="bg-BG" dirty="0"/>
              <a:t>.</a:t>
            </a:r>
          </a:p>
        </p:txBody>
      </p:sp>
    </p:spTree>
    <p:extLst>
      <p:ext uri="{BB962C8B-B14F-4D97-AF65-F5344CB8AC3E}">
        <p14:creationId xmlns:p14="http://schemas.microsoft.com/office/powerpoint/2010/main" val="2652732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467544" y="908720"/>
            <a:ext cx="8352928" cy="2862322"/>
          </a:xfrm>
          <a:prstGeom prst="rect">
            <a:avLst/>
          </a:prstGeom>
          <a:noFill/>
        </p:spPr>
        <p:txBody>
          <a:bodyPr wrap="square" rtlCol="0">
            <a:spAutoFit/>
          </a:bodyPr>
          <a:lstStyle/>
          <a:p>
            <a:pPr algn="just"/>
            <a:r>
              <a:rPr lang="bg-BG" b="1" i="1" dirty="0"/>
              <a:t>Монологична </a:t>
            </a:r>
            <a:r>
              <a:rPr lang="bg-BG" b="1" i="1" dirty="0" smtClean="0"/>
              <a:t>реч</a:t>
            </a:r>
            <a:r>
              <a:rPr lang="bg-BG" i="1" dirty="0"/>
              <a:t>:</a:t>
            </a:r>
            <a:endParaRPr lang="bg-BG" i="1" dirty="0" smtClean="0"/>
          </a:p>
          <a:p>
            <a:pPr marL="285750" indent="-285750" algn="just">
              <a:buFont typeface="Arial" panose="020B0604020202020204" pitchFamily="34" charset="0"/>
              <a:buChar char="•"/>
            </a:pPr>
            <a:r>
              <a:rPr lang="bg-BG" dirty="0" smtClean="0"/>
              <a:t>обхващане </a:t>
            </a:r>
            <a:r>
              <a:rPr lang="bg-BG" dirty="0"/>
              <a:t>на всички необходими </a:t>
            </a:r>
            <a:r>
              <a:rPr lang="bg-BG" b="1" dirty="0"/>
              <a:t>съдържателни </a:t>
            </a:r>
            <a:r>
              <a:rPr lang="bg-BG" dirty="0"/>
              <a:t>точки от задачата и темата;</a:t>
            </a:r>
          </a:p>
          <a:p>
            <a:pPr marL="285750" indent="-285750" algn="just">
              <a:buFont typeface="Arial" panose="020B0604020202020204" pitchFamily="34" charset="0"/>
              <a:buChar char="•"/>
            </a:pPr>
            <a:r>
              <a:rPr lang="bg-BG" dirty="0" smtClean="0"/>
              <a:t>собствено </a:t>
            </a:r>
            <a:r>
              <a:rPr lang="bg-BG" dirty="0"/>
              <a:t>мнение в </a:t>
            </a:r>
            <a:r>
              <a:rPr lang="bg-BG" dirty="0" smtClean="0"/>
              <a:t>изложението;</a:t>
            </a:r>
            <a:endParaRPr lang="bg-BG" dirty="0"/>
          </a:p>
          <a:p>
            <a:pPr marL="285750" indent="-285750" algn="just">
              <a:buFont typeface="Arial" panose="020B0604020202020204" pitchFamily="34" charset="0"/>
              <a:buChar char="•"/>
            </a:pPr>
            <a:r>
              <a:rPr lang="bg-BG" dirty="0" smtClean="0"/>
              <a:t>сравнения </a:t>
            </a:r>
            <a:r>
              <a:rPr lang="bg-BG" dirty="0"/>
              <a:t>с родната </a:t>
            </a:r>
            <a:r>
              <a:rPr lang="bg-BG" dirty="0" smtClean="0"/>
              <a:t>култура;</a:t>
            </a:r>
            <a:endParaRPr lang="bg-BG" dirty="0"/>
          </a:p>
          <a:p>
            <a:pPr marL="285750" indent="-285750" algn="just">
              <a:buFont typeface="Arial" panose="020B0604020202020204" pitchFamily="34" charset="0"/>
              <a:buChar char="•"/>
            </a:pPr>
            <a:r>
              <a:rPr lang="bg-BG" dirty="0" smtClean="0"/>
              <a:t>структуриране </a:t>
            </a:r>
            <a:r>
              <a:rPr lang="bg-BG" dirty="0"/>
              <a:t>на текста, напр. въведение, изложение, </a:t>
            </a:r>
            <a:r>
              <a:rPr lang="bg-BG" dirty="0" smtClean="0"/>
              <a:t>заключение;</a:t>
            </a:r>
            <a:endParaRPr lang="bg-BG" dirty="0"/>
          </a:p>
          <a:p>
            <a:pPr marL="285750" indent="-285750" algn="just">
              <a:buFont typeface="Arial" panose="020B0604020202020204" pitchFamily="34" charset="0"/>
              <a:buChar char="•"/>
            </a:pPr>
            <a:r>
              <a:rPr lang="bg-BG" dirty="0" smtClean="0"/>
              <a:t>адекватност </a:t>
            </a:r>
            <a:r>
              <a:rPr lang="bg-BG" dirty="0"/>
              <a:t>на избраните лексикални средства спрямо темата, задачата и конкретния контекст;</a:t>
            </a:r>
          </a:p>
          <a:p>
            <a:pPr marL="285750" indent="-285750" algn="just">
              <a:buFont typeface="Arial" panose="020B0604020202020204" pitchFamily="34" charset="0"/>
              <a:buChar char="•"/>
            </a:pPr>
            <a:r>
              <a:rPr lang="bg-BG" dirty="0" smtClean="0"/>
              <a:t>структурна </a:t>
            </a:r>
            <a:r>
              <a:rPr lang="bg-BG" dirty="0"/>
              <a:t>правилност (и разнообразие) на морфологично и синтактично равнище;</a:t>
            </a:r>
          </a:p>
          <a:p>
            <a:pPr marL="285750" indent="-285750" algn="just">
              <a:buFont typeface="Arial" panose="020B0604020202020204" pitchFamily="34" charset="0"/>
              <a:buChar char="•"/>
            </a:pPr>
            <a:r>
              <a:rPr lang="bg-BG" dirty="0" smtClean="0"/>
              <a:t>адекватност </a:t>
            </a:r>
            <a:r>
              <a:rPr lang="bg-BG" dirty="0"/>
              <a:t>на произношението и интонацията спрямо темата и задачата.</a:t>
            </a:r>
          </a:p>
        </p:txBody>
      </p:sp>
      <p:sp>
        <p:nvSpPr>
          <p:cNvPr id="3" name="Текстово поле 2"/>
          <p:cNvSpPr txBox="1"/>
          <p:nvPr/>
        </p:nvSpPr>
        <p:spPr>
          <a:xfrm>
            <a:off x="539552" y="4077072"/>
            <a:ext cx="8352928" cy="1754326"/>
          </a:xfrm>
          <a:prstGeom prst="rect">
            <a:avLst/>
          </a:prstGeom>
          <a:noFill/>
        </p:spPr>
        <p:txBody>
          <a:bodyPr wrap="square" rtlCol="0">
            <a:spAutoFit/>
          </a:bodyPr>
          <a:lstStyle/>
          <a:p>
            <a:pPr algn="just"/>
            <a:r>
              <a:rPr lang="bg-BG" b="1" i="1" dirty="0"/>
              <a:t>Писмено изразяване</a:t>
            </a:r>
            <a:r>
              <a:rPr lang="bg-BG" b="1" i="1" dirty="0" smtClean="0"/>
              <a:t>:</a:t>
            </a:r>
          </a:p>
          <a:p>
            <a:pPr marL="285750" indent="-285750" algn="just">
              <a:buFont typeface="Arial" panose="020B0604020202020204" pitchFamily="34" charset="0"/>
              <a:buChar char="•"/>
            </a:pPr>
            <a:r>
              <a:rPr lang="bg-BG" dirty="0" smtClean="0"/>
              <a:t>спецификата </a:t>
            </a:r>
            <a:r>
              <a:rPr lang="bg-BG" dirty="0"/>
              <a:t>на съответната разновидност писмен текст, напр. особени формални критерии при определени типове писмени </a:t>
            </a:r>
            <a:r>
              <a:rPr lang="bg-BG" dirty="0" smtClean="0"/>
              <a:t>текстове;</a:t>
            </a:r>
            <a:endParaRPr lang="bg-BG" dirty="0"/>
          </a:p>
          <a:p>
            <a:pPr marL="285750" indent="-285750" algn="just">
              <a:buFont typeface="Arial" panose="020B0604020202020204" pitchFamily="34" charset="0"/>
              <a:buChar char="•"/>
            </a:pPr>
            <a:r>
              <a:rPr lang="bg-BG" dirty="0" smtClean="0"/>
              <a:t>разнообразие </a:t>
            </a:r>
            <a:r>
              <a:rPr lang="bg-BG" dirty="0"/>
              <a:t>и адекватност на </a:t>
            </a:r>
            <a:r>
              <a:rPr lang="bg-BG" dirty="0" err="1"/>
              <a:t>текстообразуващите</a:t>
            </a:r>
            <a:r>
              <a:rPr lang="bg-BG" dirty="0"/>
              <a:t> </a:t>
            </a:r>
            <a:r>
              <a:rPr lang="bg-BG" dirty="0" smtClean="0"/>
              <a:t>средства;</a:t>
            </a:r>
            <a:endParaRPr lang="bg-BG" dirty="0"/>
          </a:p>
          <a:p>
            <a:pPr marL="285750" indent="-285750" algn="just">
              <a:buFont typeface="Arial" panose="020B0604020202020204" pitchFamily="34" charset="0"/>
              <a:buChar char="•"/>
            </a:pPr>
            <a:r>
              <a:rPr lang="bg-BG" dirty="0" smtClean="0"/>
              <a:t>стил </a:t>
            </a:r>
            <a:r>
              <a:rPr lang="bg-BG" dirty="0"/>
              <a:t>и регистър на писмения </a:t>
            </a:r>
            <a:r>
              <a:rPr lang="bg-BG" dirty="0" smtClean="0"/>
              <a:t>текст;</a:t>
            </a:r>
            <a:endParaRPr lang="bg-BG" dirty="0"/>
          </a:p>
          <a:p>
            <a:pPr marL="285750" indent="-285750" algn="just">
              <a:buFont typeface="Arial" panose="020B0604020202020204" pitchFamily="34" charset="0"/>
              <a:buChar char="•"/>
            </a:pPr>
            <a:r>
              <a:rPr lang="bg-BG" dirty="0"/>
              <a:t>а</a:t>
            </a:r>
            <a:r>
              <a:rPr lang="bg-BG" dirty="0" smtClean="0"/>
              <a:t>декватно </a:t>
            </a:r>
            <a:r>
              <a:rPr lang="bg-BG" dirty="0"/>
              <a:t>използване на специфични за писмената реч езикови средства и т.н.</a:t>
            </a:r>
          </a:p>
        </p:txBody>
      </p:sp>
    </p:spTree>
    <p:extLst>
      <p:ext uri="{BB962C8B-B14F-4D97-AF65-F5344CB8AC3E}">
        <p14:creationId xmlns:p14="http://schemas.microsoft.com/office/powerpoint/2010/main" val="3002029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467544" y="764704"/>
            <a:ext cx="8208912" cy="923330"/>
          </a:xfrm>
          <a:prstGeom prst="rect">
            <a:avLst/>
          </a:prstGeom>
          <a:noFill/>
        </p:spPr>
        <p:txBody>
          <a:bodyPr wrap="square" rtlCol="0">
            <a:spAutoFit/>
          </a:bodyPr>
          <a:lstStyle/>
          <a:p>
            <a:r>
              <a:rPr lang="bg-BG" dirty="0"/>
              <a:t>Счита се, че резултатът от проверката е положителен при минимум 50 или 60 % верни отговори при тест, респективно постигане на 50 или 60% изпълнение на зададените критерии.</a:t>
            </a:r>
          </a:p>
        </p:txBody>
      </p:sp>
      <p:sp>
        <p:nvSpPr>
          <p:cNvPr id="3" name="Текстово поле 2"/>
          <p:cNvSpPr txBox="1"/>
          <p:nvPr/>
        </p:nvSpPr>
        <p:spPr>
          <a:xfrm>
            <a:off x="467544" y="1916832"/>
            <a:ext cx="8208912" cy="1477328"/>
          </a:xfrm>
          <a:prstGeom prst="rect">
            <a:avLst/>
          </a:prstGeom>
          <a:noFill/>
        </p:spPr>
        <p:txBody>
          <a:bodyPr wrap="square" rtlCol="0">
            <a:spAutoFit/>
          </a:bodyPr>
          <a:lstStyle/>
          <a:p>
            <a:r>
              <a:rPr lang="bg-BG" dirty="0"/>
              <a:t>Необходимо е методите на проверка и оценка на знанията и уменията на учениците да съответстват по своя характер и особености на заложените в програмата и в ДОИ цели, т.е. да се проверяват и оценяват степента на усвояване на знания и умения, постигането на очакваните резултати, заложени в програмата и ДОИ.</a:t>
            </a:r>
          </a:p>
        </p:txBody>
      </p:sp>
      <p:sp>
        <p:nvSpPr>
          <p:cNvPr id="4" name="Текстово поле 3"/>
          <p:cNvSpPr txBox="1"/>
          <p:nvPr/>
        </p:nvSpPr>
        <p:spPr>
          <a:xfrm>
            <a:off x="467544" y="3501008"/>
            <a:ext cx="8208912" cy="2585323"/>
          </a:xfrm>
          <a:prstGeom prst="rect">
            <a:avLst/>
          </a:prstGeom>
          <a:noFill/>
        </p:spPr>
        <p:txBody>
          <a:bodyPr wrap="square" rtlCol="0">
            <a:spAutoFit/>
          </a:bodyPr>
          <a:lstStyle/>
          <a:p>
            <a:pPr algn="just"/>
            <a:r>
              <a:rPr lang="bg-BG" b="1" dirty="0"/>
              <a:t>Крайно неуместно </a:t>
            </a:r>
            <a:r>
              <a:rPr lang="bg-BG" dirty="0"/>
              <a:t>е да се оценяват напр.:</a:t>
            </a:r>
          </a:p>
          <a:p>
            <a:pPr marL="285750" indent="-285750" algn="just">
              <a:buFont typeface="Arial" panose="020B0604020202020204" pitchFamily="34" charset="0"/>
              <a:buChar char="•"/>
            </a:pPr>
            <a:r>
              <a:rPr lang="bg-BG" dirty="0" smtClean="0"/>
              <a:t>степента</a:t>
            </a:r>
            <a:r>
              <a:rPr lang="bg-BG" dirty="0"/>
              <a:t>, в която е наизустен даден </a:t>
            </a:r>
            <a:r>
              <a:rPr lang="bg-BG" dirty="0" smtClean="0"/>
              <a:t>текст;</a:t>
            </a:r>
            <a:endParaRPr lang="bg-BG" dirty="0"/>
          </a:p>
          <a:p>
            <a:pPr marL="285750" indent="-285750" algn="just">
              <a:buFont typeface="Arial" panose="020B0604020202020204" pitchFamily="34" charset="0"/>
              <a:buChar char="•"/>
            </a:pPr>
            <a:r>
              <a:rPr lang="bg-BG" dirty="0" smtClean="0"/>
              <a:t>изпитване </a:t>
            </a:r>
            <a:r>
              <a:rPr lang="bg-BG" dirty="0"/>
              <a:t>„на новите думи“ чрез зададен преводен еквивалент на родния </a:t>
            </a:r>
            <a:r>
              <a:rPr lang="bg-BG" dirty="0" smtClean="0"/>
              <a:t>език;</a:t>
            </a:r>
            <a:endParaRPr lang="bg-BG" dirty="0"/>
          </a:p>
          <a:p>
            <a:pPr marL="285750" indent="-285750" algn="just">
              <a:buFont typeface="Arial" panose="020B0604020202020204" pitchFamily="34" charset="0"/>
              <a:buChar char="•"/>
            </a:pPr>
            <a:r>
              <a:rPr lang="bg-BG" dirty="0" smtClean="0"/>
              <a:t>наизустени </a:t>
            </a:r>
            <a:r>
              <a:rPr lang="bg-BG" dirty="0"/>
              <a:t>граматични дефиниции и </a:t>
            </a:r>
            <a:r>
              <a:rPr lang="bg-BG" dirty="0" smtClean="0"/>
              <a:t>т.н;</a:t>
            </a:r>
            <a:endParaRPr lang="bg-BG" dirty="0"/>
          </a:p>
          <a:p>
            <a:pPr marL="285750" indent="-285750" algn="just">
              <a:buFont typeface="Arial" panose="020B0604020202020204" pitchFamily="34" charset="0"/>
              <a:buChar char="•"/>
            </a:pPr>
            <a:r>
              <a:rPr lang="bg-BG" dirty="0"/>
              <a:t>з</a:t>
            </a:r>
            <a:r>
              <a:rPr lang="bg-BG" dirty="0" smtClean="0"/>
              <a:t>адачи </a:t>
            </a:r>
            <a:r>
              <a:rPr lang="bg-BG" dirty="0"/>
              <a:t>за превод също не се предвиждат и не би следвало да бъдат средство за проверка и оценяване знанията на </a:t>
            </a:r>
            <a:r>
              <a:rPr lang="bg-BG" dirty="0" smtClean="0"/>
              <a:t>учениците;</a:t>
            </a:r>
            <a:endParaRPr lang="bg-BG" dirty="0"/>
          </a:p>
          <a:p>
            <a:pPr marL="285750" indent="-285750" algn="just">
              <a:buFont typeface="Arial" panose="020B0604020202020204" pitchFamily="34" charset="0"/>
              <a:buChar char="•"/>
            </a:pPr>
            <a:r>
              <a:rPr lang="bg-BG" dirty="0"/>
              <a:t>д</a:t>
            </a:r>
            <a:r>
              <a:rPr lang="bg-BG" dirty="0" smtClean="0"/>
              <a:t>иктовката </a:t>
            </a:r>
            <a:r>
              <a:rPr lang="bg-BG" dirty="0"/>
              <a:t>може да се използва като тренировъчно упражнение. Тя може да бъде включена и като елемент от обобщаващ тест, като при формирането на крайната оценка заема по-малък дял при оценяването.</a:t>
            </a:r>
          </a:p>
        </p:txBody>
      </p:sp>
    </p:spTree>
    <p:extLst>
      <p:ext uri="{BB962C8B-B14F-4D97-AF65-F5344CB8AC3E}">
        <p14:creationId xmlns:p14="http://schemas.microsoft.com/office/powerpoint/2010/main" val="2457011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764704"/>
            <a:ext cx="8424936" cy="646331"/>
          </a:xfrm>
          <a:prstGeom prst="rect">
            <a:avLst/>
          </a:prstGeom>
          <a:noFill/>
        </p:spPr>
        <p:txBody>
          <a:bodyPr wrap="square" rtlCol="0">
            <a:spAutoFit/>
          </a:bodyPr>
          <a:lstStyle/>
          <a:p>
            <a:pPr algn="just"/>
            <a:r>
              <a:rPr lang="bg-BG" dirty="0"/>
              <a:t>От изключително значение е мотивиращият характер на проверката и оценката на знанията и уменията на </a:t>
            </a:r>
            <a:r>
              <a:rPr lang="bg-BG" dirty="0" smtClean="0"/>
              <a:t>ученика</a:t>
            </a:r>
            <a:r>
              <a:rPr lang="bg-BG" dirty="0"/>
              <a:t>:</a:t>
            </a:r>
          </a:p>
        </p:txBody>
      </p:sp>
      <p:sp>
        <p:nvSpPr>
          <p:cNvPr id="3" name="Текстово поле 2"/>
          <p:cNvSpPr txBox="1"/>
          <p:nvPr/>
        </p:nvSpPr>
        <p:spPr>
          <a:xfrm>
            <a:off x="395536" y="1628800"/>
            <a:ext cx="8424936" cy="646331"/>
          </a:xfrm>
          <a:prstGeom prst="rect">
            <a:avLst/>
          </a:prstGeom>
          <a:noFill/>
        </p:spPr>
        <p:txBody>
          <a:bodyPr wrap="square" rtlCol="0">
            <a:spAutoFit/>
          </a:bodyPr>
          <a:lstStyle/>
          <a:p>
            <a:pPr marL="285750" indent="-285750" algn="just">
              <a:buFont typeface="Arial" panose="020B0604020202020204" pitchFamily="34" charset="0"/>
              <a:buChar char="•"/>
            </a:pPr>
            <a:r>
              <a:rPr lang="bg-BG" dirty="0" smtClean="0"/>
              <a:t>оценките </a:t>
            </a:r>
            <a:r>
              <a:rPr lang="bg-BG" dirty="0"/>
              <a:t>трябва да бъдат добре обосновани пред учениците, да имат окуражителен </a:t>
            </a:r>
            <a:r>
              <a:rPr lang="bg-BG" dirty="0" smtClean="0"/>
              <a:t>характер</a:t>
            </a:r>
            <a:r>
              <a:rPr lang="bg-BG" dirty="0"/>
              <a:t>;</a:t>
            </a:r>
          </a:p>
        </p:txBody>
      </p:sp>
      <p:sp>
        <p:nvSpPr>
          <p:cNvPr id="4" name="Текстово поле 3"/>
          <p:cNvSpPr txBox="1"/>
          <p:nvPr/>
        </p:nvSpPr>
        <p:spPr>
          <a:xfrm>
            <a:off x="395536" y="2420888"/>
            <a:ext cx="8424936" cy="646331"/>
          </a:xfrm>
          <a:prstGeom prst="rect">
            <a:avLst/>
          </a:prstGeom>
          <a:noFill/>
        </p:spPr>
        <p:txBody>
          <a:bodyPr wrap="square" rtlCol="0">
            <a:spAutoFit/>
          </a:bodyPr>
          <a:lstStyle/>
          <a:p>
            <a:pPr marL="285750" indent="-285750" algn="just">
              <a:buFont typeface="Arial" panose="020B0604020202020204" pitchFamily="34" charset="0"/>
              <a:buChar char="•"/>
            </a:pPr>
            <a:r>
              <a:rPr lang="bg-BG" dirty="0" smtClean="0"/>
              <a:t>недопустимо </a:t>
            </a:r>
            <a:r>
              <a:rPr lang="bg-BG" dirty="0"/>
              <a:t>е тестове и други форми на проверка да се използват като дисциплинарни </a:t>
            </a:r>
            <a:r>
              <a:rPr lang="bg-BG" dirty="0" smtClean="0"/>
              <a:t>мерки</a:t>
            </a:r>
            <a:r>
              <a:rPr lang="bg-BG" dirty="0"/>
              <a:t>;</a:t>
            </a:r>
          </a:p>
        </p:txBody>
      </p:sp>
      <p:sp>
        <p:nvSpPr>
          <p:cNvPr id="5" name="Текстово поле 4"/>
          <p:cNvSpPr txBox="1"/>
          <p:nvPr/>
        </p:nvSpPr>
        <p:spPr>
          <a:xfrm>
            <a:off x="395536" y="3284984"/>
            <a:ext cx="8424936" cy="646331"/>
          </a:xfrm>
          <a:prstGeom prst="rect">
            <a:avLst/>
          </a:prstGeom>
          <a:noFill/>
        </p:spPr>
        <p:txBody>
          <a:bodyPr wrap="square" rtlCol="0">
            <a:spAutoFit/>
          </a:bodyPr>
          <a:lstStyle/>
          <a:p>
            <a:pPr marL="285750" indent="-285750" algn="just">
              <a:buFont typeface="Arial" panose="020B0604020202020204" pitchFamily="34" charset="0"/>
              <a:buChar char="•"/>
            </a:pPr>
            <a:r>
              <a:rPr lang="bg-BG" dirty="0"/>
              <a:t>н</a:t>
            </a:r>
            <a:r>
              <a:rPr lang="bg-BG" dirty="0" smtClean="0"/>
              <a:t>а </a:t>
            </a:r>
            <a:r>
              <a:rPr lang="bg-BG" dirty="0"/>
              <a:t>учениците трябва да е ясно какви точно умения се проверяват и оценяват и каква е тяхната </a:t>
            </a:r>
            <a:r>
              <a:rPr lang="bg-BG" dirty="0" err="1"/>
              <a:t>отнесеност</a:t>
            </a:r>
            <a:r>
              <a:rPr lang="bg-BG" dirty="0"/>
              <a:t> към реалната езикова </a:t>
            </a:r>
            <a:r>
              <a:rPr lang="bg-BG" dirty="0" smtClean="0"/>
              <a:t>практика</a:t>
            </a:r>
            <a:r>
              <a:rPr lang="bg-BG" dirty="0"/>
              <a:t>;</a:t>
            </a:r>
          </a:p>
        </p:txBody>
      </p:sp>
      <p:sp>
        <p:nvSpPr>
          <p:cNvPr id="6" name="Текстово поле 5"/>
          <p:cNvSpPr txBox="1"/>
          <p:nvPr/>
        </p:nvSpPr>
        <p:spPr>
          <a:xfrm>
            <a:off x="395536" y="4221088"/>
            <a:ext cx="8424936" cy="1200329"/>
          </a:xfrm>
          <a:prstGeom prst="rect">
            <a:avLst/>
          </a:prstGeom>
          <a:noFill/>
        </p:spPr>
        <p:txBody>
          <a:bodyPr wrap="square" rtlCol="0">
            <a:spAutoFit/>
          </a:bodyPr>
          <a:lstStyle/>
          <a:p>
            <a:pPr marL="285750" indent="-285750" algn="just">
              <a:buFont typeface="Arial" panose="020B0604020202020204" pitchFamily="34" charset="0"/>
              <a:buChar char="•"/>
            </a:pPr>
            <a:r>
              <a:rPr lang="bg-BG" dirty="0" smtClean="0"/>
              <a:t>задача </a:t>
            </a:r>
            <a:r>
              <a:rPr lang="bg-BG" dirty="0"/>
              <a:t>на учителя е да даде възможност на учениците да осъзнаят ролята на проверката и </a:t>
            </a:r>
            <a:r>
              <a:rPr lang="bg-BG" dirty="0" smtClean="0"/>
              <a:t>оценката на </a:t>
            </a:r>
            <a:r>
              <a:rPr lang="bg-BG" dirty="0"/>
              <a:t>знанията като обратна връзка и източник на информация преди всичко за самите ученици за постигнатото, за пропуските и възможностите за попълването им.</a:t>
            </a:r>
          </a:p>
        </p:txBody>
      </p:sp>
    </p:spTree>
    <p:extLst>
      <p:ext uri="{BB962C8B-B14F-4D97-AF65-F5344CB8AC3E}">
        <p14:creationId xmlns:p14="http://schemas.microsoft.com/office/powerpoint/2010/main" val="2864182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980728"/>
            <a:ext cx="8280920" cy="1200329"/>
          </a:xfrm>
          <a:prstGeom prst="rect">
            <a:avLst/>
          </a:prstGeom>
          <a:noFill/>
        </p:spPr>
        <p:txBody>
          <a:bodyPr wrap="square" rtlCol="0">
            <a:spAutoFit/>
          </a:bodyPr>
          <a:lstStyle/>
          <a:p>
            <a:pPr algn="just"/>
            <a:r>
              <a:rPr lang="bg-BG" dirty="0"/>
              <a:t>В задачите за проверка на знанията и уменията не бива да има подвеждащи елементи и неясни формулировки, а оценките трябва да бъдат обективни, мотивиращи, добре обосновани, да окуражават и стимулират учениците за по-добри следващи резултати. </a:t>
            </a:r>
          </a:p>
        </p:txBody>
      </p:sp>
      <p:sp>
        <p:nvSpPr>
          <p:cNvPr id="3" name="Текстово поле 2"/>
          <p:cNvSpPr txBox="1"/>
          <p:nvPr/>
        </p:nvSpPr>
        <p:spPr>
          <a:xfrm>
            <a:off x="395536" y="2348880"/>
            <a:ext cx="8280920" cy="923330"/>
          </a:xfrm>
          <a:prstGeom prst="rect">
            <a:avLst/>
          </a:prstGeom>
          <a:noFill/>
        </p:spPr>
        <p:txBody>
          <a:bodyPr wrap="square" rtlCol="0">
            <a:spAutoFit/>
          </a:bodyPr>
          <a:lstStyle/>
          <a:p>
            <a:pPr algn="just"/>
            <a:r>
              <a:rPr lang="bg-BG" dirty="0"/>
              <a:t>Препоръчително е учебните комплекти да предлагат задачи за проверка и самооценка на постиженията и примерни варианти на тестове, разработени от авторските колективи.</a:t>
            </a:r>
          </a:p>
        </p:txBody>
      </p:sp>
    </p:spTree>
    <p:extLst>
      <p:ext uri="{BB962C8B-B14F-4D97-AF65-F5344CB8AC3E}">
        <p14:creationId xmlns:p14="http://schemas.microsoft.com/office/powerpoint/2010/main" val="3170264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620688"/>
            <a:ext cx="8352928" cy="584775"/>
          </a:xfrm>
          <a:prstGeom prst="rect">
            <a:avLst/>
          </a:prstGeom>
          <a:noFill/>
        </p:spPr>
        <p:txBody>
          <a:bodyPr wrap="square" rtlCol="0">
            <a:spAutoFit/>
          </a:bodyPr>
          <a:lstStyle/>
          <a:p>
            <a:pPr algn="ctr"/>
            <a:r>
              <a:rPr lang="bg-BG" sz="1600" b="1" i="1" dirty="0">
                <a:effectLst>
                  <a:outerShdw blurRad="38100" dist="38100" dir="2700000" algn="tl">
                    <a:srgbClr val="000000">
                      <a:alpha val="43137"/>
                    </a:srgbClr>
                  </a:outerShdw>
                </a:effectLst>
              </a:rPr>
              <a:t>VI. МЕТОДИЧЕСКИ УКАЗАНИЯ ПО ПРИЛАГАНЕТО НА УЧЕБНАТА ПРОГРАМА </a:t>
            </a:r>
            <a:r>
              <a:rPr lang="bg-BG" sz="1600" b="1" i="1" dirty="0">
                <a:effectLst>
                  <a:outerShdw blurRad="38100" dist="38100" dir="2700000" algn="tl">
                    <a:srgbClr val="000000">
                      <a:alpha val="43137"/>
                    </a:srgbClr>
                  </a:outerShdw>
                </a:effectLst>
                <a:latin typeface="Times New Roman" panose="02020603050405020304" pitchFamily="18" charset="0"/>
                <a:ea typeface="Times New Roman"/>
                <a:cs typeface="Times New Roman" panose="02020603050405020304" pitchFamily="18" charset="0"/>
              </a:rPr>
              <a:t>В ОБУЧЕНИЕТО ПО АНГЛИЙСКИ ЕЗИК</a:t>
            </a:r>
            <a:endParaRPr lang="bg-BG" sz="1600" b="1" dirty="0">
              <a:effectLst>
                <a:outerShdw blurRad="38100" dist="38100" dir="2700000" algn="tl">
                  <a:srgbClr val="000000">
                    <a:alpha val="43137"/>
                  </a:srgbClr>
                </a:outerShdw>
              </a:effectLst>
            </a:endParaRPr>
          </a:p>
        </p:txBody>
      </p:sp>
      <p:sp>
        <p:nvSpPr>
          <p:cNvPr id="3" name="Текстово поле 2"/>
          <p:cNvSpPr txBox="1"/>
          <p:nvPr/>
        </p:nvSpPr>
        <p:spPr>
          <a:xfrm>
            <a:off x="539552" y="1412776"/>
            <a:ext cx="8208912" cy="1477328"/>
          </a:xfrm>
          <a:prstGeom prst="rect">
            <a:avLst/>
          </a:prstGeom>
          <a:noFill/>
        </p:spPr>
        <p:txBody>
          <a:bodyPr wrap="square" rtlCol="0">
            <a:spAutoFit/>
          </a:bodyPr>
          <a:lstStyle/>
          <a:p>
            <a:pPr algn="just"/>
            <a:r>
              <a:rPr lang="bg-BG" dirty="0"/>
              <a:t>За реализиране на целите и за постигане на планираната компетентност в обучението се препоръчва прилагането на основните принципи на </a:t>
            </a:r>
            <a:r>
              <a:rPr lang="bg-BG" b="1" dirty="0"/>
              <a:t>комуникативния и интерактивния подход</a:t>
            </a:r>
            <a:r>
              <a:rPr lang="bg-BG" dirty="0"/>
              <a:t>, утвърдил се по безспорен начин като водещ подход в съвременния етап на развитие на методиката на </a:t>
            </a:r>
            <a:r>
              <a:rPr lang="bg-BG" dirty="0" err="1"/>
              <a:t>чуждоезиковото</a:t>
            </a:r>
            <a:r>
              <a:rPr lang="bg-BG" dirty="0"/>
              <a:t> обучение. </a:t>
            </a:r>
          </a:p>
        </p:txBody>
      </p:sp>
      <p:sp>
        <p:nvSpPr>
          <p:cNvPr id="4" name="Текстово поле 3"/>
          <p:cNvSpPr txBox="1"/>
          <p:nvPr/>
        </p:nvSpPr>
        <p:spPr>
          <a:xfrm>
            <a:off x="550735" y="2998505"/>
            <a:ext cx="8208912" cy="646331"/>
          </a:xfrm>
          <a:prstGeom prst="rect">
            <a:avLst/>
          </a:prstGeom>
          <a:noFill/>
        </p:spPr>
        <p:txBody>
          <a:bodyPr wrap="square" rtlCol="0">
            <a:spAutoFit/>
          </a:bodyPr>
          <a:lstStyle/>
          <a:p>
            <a:pPr algn="just"/>
            <a:r>
              <a:rPr lang="bg-BG" dirty="0"/>
              <a:t>Организацията на учебната дейност следва да отговаря на потребностите на учениците от общуване на езика.</a:t>
            </a:r>
          </a:p>
        </p:txBody>
      </p:sp>
      <p:sp>
        <p:nvSpPr>
          <p:cNvPr id="5" name="Текстово поле 4"/>
          <p:cNvSpPr txBox="1"/>
          <p:nvPr/>
        </p:nvSpPr>
        <p:spPr>
          <a:xfrm>
            <a:off x="539552" y="3861048"/>
            <a:ext cx="8208912" cy="1200329"/>
          </a:xfrm>
          <a:prstGeom prst="rect">
            <a:avLst/>
          </a:prstGeom>
          <a:noFill/>
        </p:spPr>
        <p:txBody>
          <a:bodyPr wrap="square" rtlCol="0">
            <a:spAutoFit/>
          </a:bodyPr>
          <a:lstStyle/>
          <a:p>
            <a:pPr algn="just"/>
            <a:r>
              <a:rPr lang="bg-BG" dirty="0"/>
              <a:t>Мотивиращите дейности, предложени от учителя (гледане на подходящ филм, четене на младежки списания, водене на кореспонденция, извличане на информация от интернет и др.), трябва да отговарят на интересите на учениците и да бъдат съобразени с нивото на владеене на езика. </a:t>
            </a:r>
          </a:p>
        </p:txBody>
      </p:sp>
      <p:sp>
        <p:nvSpPr>
          <p:cNvPr id="6" name="Текстово поле 5"/>
          <p:cNvSpPr txBox="1"/>
          <p:nvPr/>
        </p:nvSpPr>
        <p:spPr>
          <a:xfrm>
            <a:off x="539551" y="5229200"/>
            <a:ext cx="8220095" cy="1200329"/>
          </a:xfrm>
          <a:prstGeom prst="rect">
            <a:avLst/>
          </a:prstGeom>
          <a:noFill/>
        </p:spPr>
        <p:txBody>
          <a:bodyPr wrap="square" rtlCol="0">
            <a:spAutoFit/>
          </a:bodyPr>
          <a:lstStyle/>
          <a:p>
            <a:pPr algn="just"/>
            <a:r>
              <a:rPr lang="bg-BG" dirty="0"/>
              <a:t>Работата в класната стая трябва да се организира така, че учениците да бъдат спокойни, да се чувстват комфортно, а атмосферата и създадените условия да доближат максимално учебните дейности и взаимодействието между учениците до реалните ситуации </a:t>
            </a:r>
            <a:r>
              <a:rPr lang="bg-BG" dirty="0" smtClean="0"/>
              <a:t>на общуване </a:t>
            </a:r>
            <a:r>
              <a:rPr lang="bg-BG" dirty="0"/>
              <a:t>и модели на поведение.</a:t>
            </a:r>
          </a:p>
        </p:txBody>
      </p:sp>
    </p:spTree>
    <p:extLst>
      <p:ext uri="{BB962C8B-B14F-4D97-AF65-F5344CB8AC3E}">
        <p14:creationId xmlns:p14="http://schemas.microsoft.com/office/powerpoint/2010/main" val="3634810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23528" y="548680"/>
            <a:ext cx="8496944" cy="923330"/>
          </a:xfrm>
          <a:prstGeom prst="rect">
            <a:avLst/>
          </a:prstGeom>
          <a:noFill/>
        </p:spPr>
        <p:txBody>
          <a:bodyPr wrap="square" rtlCol="0">
            <a:spAutoFit/>
          </a:bodyPr>
          <a:lstStyle/>
          <a:p>
            <a:pPr algn="just"/>
            <a:r>
              <a:rPr lang="bg-BG" dirty="0"/>
              <a:t>В обучението по чужд език от съществено значение е умението на учителя да стимулира и осигури активната дейност на всички ученици, да проявява разбиране по отношение на срещаните трудности и готовност за помощ и подкрепа. </a:t>
            </a:r>
          </a:p>
        </p:txBody>
      </p:sp>
      <p:sp>
        <p:nvSpPr>
          <p:cNvPr id="3" name="Текстово поле 2"/>
          <p:cNvSpPr txBox="1"/>
          <p:nvPr/>
        </p:nvSpPr>
        <p:spPr>
          <a:xfrm>
            <a:off x="323528" y="1628800"/>
            <a:ext cx="8496944" cy="1200329"/>
          </a:xfrm>
          <a:prstGeom prst="rect">
            <a:avLst/>
          </a:prstGeom>
          <a:noFill/>
        </p:spPr>
        <p:txBody>
          <a:bodyPr wrap="square" rtlCol="0">
            <a:spAutoFit/>
          </a:bodyPr>
          <a:lstStyle/>
          <a:p>
            <a:pPr algn="just"/>
            <a:r>
              <a:rPr lang="bg-BG" dirty="0"/>
              <a:t>Подходящо е на учениците да се възлагат самостоятелни задачи във връзка с изучаваните тематични области и в съответствие с индивидуалните им интереси (търсене, подбиране, представяне на материали по темата от интернет, списания, вестници), защото ученикът е в центъра на учебния процес. </a:t>
            </a:r>
          </a:p>
        </p:txBody>
      </p:sp>
      <p:sp>
        <p:nvSpPr>
          <p:cNvPr id="4" name="Текстово поле 3"/>
          <p:cNvSpPr txBox="1"/>
          <p:nvPr/>
        </p:nvSpPr>
        <p:spPr>
          <a:xfrm>
            <a:off x="323528" y="2996952"/>
            <a:ext cx="8496944" cy="1200329"/>
          </a:xfrm>
          <a:prstGeom prst="rect">
            <a:avLst/>
          </a:prstGeom>
          <a:noFill/>
        </p:spPr>
        <p:txBody>
          <a:bodyPr wrap="square" rtlCol="0">
            <a:spAutoFit/>
          </a:bodyPr>
          <a:lstStyle/>
          <a:p>
            <a:pPr algn="just"/>
            <a:r>
              <a:rPr lang="bg-BG" dirty="0"/>
              <a:t>Усвояването на знания и изграждането на умения за прилагане на езика в комуникативната практика, предполага стремеж за разбиране на основното в чуждата реч, сравняване с познатото и откриване на новите елементи, осмисляне, усвояване и активна употреба. </a:t>
            </a:r>
          </a:p>
        </p:txBody>
      </p:sp>
      <p:sp>
        <p:nvSpPr>
          <p:cNvPr id="5" name="Текстово поле 4"/>
          <p:cNvSpPr txBox="1"/>
          <p:nvPr/>
        </p:nvSpPr>
        <p:spPr>
          <a:xfrm>
            <a:off x="323528" y="4365104"/>
            <a:ext cx="8496944" cy="2308324"/>
          </a:xfrm>
          <a:prstGeom prst="rect">
            <a:avLst/>
          </a:prstGeom>
          <a:noFill/>
        </p:spPr>
        <p:txBody>
          <a:bodyPr wrap="square" rtlCol="0">
            <a:spAutoFit/>
          </a:bodyPr>
          <a:lstStyle/>
          <a:p>
            <a:pPr algn="just"/>
            <a:r>
              <a:rPr lang="bg-BG" dirty="0"/>
              <a:t>При подбора и степенуването на задачите (особено когато се ползват чужди учебни системи), трябва да се отчитат трудностите, които българите срещат при изучаване на чуждия език, като се обърне особено внимание на някои структурни и функционални различия и на </a:t>
            </a:r>
            <a:r>
              <a:rPr lang="bg-BG" dirty="0" smtClean="0"/>
              <a:t>конкретни особености </a:t>
            </a:r>
            <a:r>
              <a:rPr lang="bg-BG" dirty="0"/>
              <a:t>и изисквания при изпълнението на някои комуникативни задачи (например модели на поведение при приемане или отклоняване на покана или предложение за съвместна дейност, писане на писмо, автобиография и др.) – тук би трябвало да се прилага </a:t>
            </a:r>
            <a:r>
              <a:rPr lang="bg-BG" i="1" dirty="0"/>
              <a:t>интеркултурният подход</a:t>
            </a:r>
            <a:r>
              <a:rPr lang="bg-BG" dirty="0"/>
              <a:t>, като се сравнява собствената и чуждите култури.</a:t>
            </a:r>
          </a:p>
        </p:txBody>
      </p:sp>
    </p:spTree>
    <p:extLst>
      <p:ext uri="{BB962C8B-B14F-4D97-AF65-F5344CB8AC3E}">
        <p14:creationId xmlns:p14="http://schemas.microsoft.com/office/powerpoint/2010/main" val="179541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764704"/>
            <a:ext cx="8352928" cy="646331"/>
          </a:xfrm>
          <a:prstGeom prst="rect">
            <a:avLst/>
          </a:prstGeom>
          <a:noFill/>
        </p:spPr>
        <p:txBody>
          <a:bodyPr wrap="square" rtlCol="0">
            <a:spAutoFit/>
          </a:bodyPr>
          <a:lstStyle/>
          <a:p>
            <a:pPr algn="just"/>
            <a:r>
              <a:rPr lang="bg-BG" b="1" dirty="0"/>
              <a:t>Обучението </a:t>
            </a:r>
            <a:r>
              <a:rPr lang="bg-BG" b="1" dirty="0" smtClean="0"/>
              <a:t>по английски език </a:t>
            </a:r>
            <a:r>
              <a:rPr lang="bg-BG" dirty="0" smtClean="0"/>
              <a:t>се </a:t>
            </a:r>
            <a:r>
              <a:rPr lang="bg-BG" dirty="0"/>
              <a:t>характеризира с тематична организация на учебния материал. </a:t>
            </a:r>
          </a:p>
        </p:txBody>
      </p:sp>
      <p:sp>
        <p:nvSpPr>
          <p:cNvPr id="3" name="Текстово поле 2"/>
          <p:cNvSpPr txBox="1"/>
          <p:nvPr/>
        </p:nvSpPr>
        <p:spPr>
          <a:xfrm>
            <a:off x="395536" y="1628800"/>
            <a:ext cx="8352928" cy="646331"/>
          </a:xfrm>
          <a:prstGeom prst="rect">
            <a:avLst/>
          </a:prstGeom>
          <a:noFill/>
        </p:spPr>
        <p:txBody>
          <a:bodyPr wrap="square" rtlCol="0">
            <a:spAutoFit/>
          </a:bodyPr>
          <a:lstStyle/>
          <a:p>
            <a:r>
              <a:rPr lang="bg-BG" dirty="0"/>
              <a:t>Всяка учебно-методическа единица следва да бъде структурирана и разработена по начин, съответстващ на значимостта и обема на разглежданата тема.</a:t>
            </a:r>
          </a:p>
        </p:txBody>
      </p:sp>
      <p:sp>
        <p:nvSpPr>
          <p:cNvPr id="4" name="Текстово поле 3"/>
          <p:cNvSpPr txBox="1"/>
          <p:nvPr/>
        </p:nvSpPr>
        <p:spPr>
          <a:xfrm>
            <a:off x="395536" y="2492896"/>
            <a:ext cx="8352928" cy="1200329"/>
          </a:xfrm>
          <a:prstGeom prst="rect">
            <a:avLst/>
          </a:prstGeom>
          <a:noFill/>
        </p:spPr>
        <p:txBody>
          <a:bodyPr wrap="square" rtlCol="0">
            <a:spAutoFit/>
          </a:bodyPr>
          <a:lstStyle/>
          <a:p>
            <a:pPr algn="just"/>
            <a:r>
              <a:rPr lang="bg-BG" dirty="0"/>
              <a:t>Водещи в учебния процес са словесните действия, понятията, тематиката, текстовите разновидности, сферите, ролите и местата на общуване и тяхната реализация мотивира необходимостта от разкриване на функционалните стойности на езиковите и не езиковите изразни средства.</a:t>
            </a:r>
          </a:p>
        </p:txBody>
      </p:sp>
      <p:sp>
        <p:nvSpPr>
          <p:cNvPr id="6" name="Текстово поле 5"/>
          <p:cNvSpPr txBox="1"/>
          <p:nvPr/>
        </p:nvSpPr>
        <p:spPr>
          <a:xfrm>
            <a:off x="395536" y="3861048"/>
            <a:ext cx="8352928" cy="1200329"/>
          </a:xfrm>
          <a:prstGeom prst="rect">
            <a:avLst/>
          </a:prstGeom>
          <a:noFill/>
        </p:spPr>
        <p:txBody>
          <a:bodyPr wrap="square" rtlCol="0">
            <a:spAutoFit/>
          </a:bodyPr>
          <a:lstStyle/>
          <a:p>
            <a:pPr algn="just"/>
            <a:r>
              <a:rPr lang="bg-BG" dirty="0"/>
              <a:t>Усвояването на езиковия материал (</a:t>
            </a:r>
            <a:r>
              <a:rPr lang="bg-BG" dirty="0" smtClean="0"/>
              <a:t>фонетика</a:t>
            </a:r>
            <a:r>
              <a:rPr lang="bg-BG" dirty="0"/>
              <a:t>, лексика, граматика, словообразувателни възможности) се осъществява в съответствие с комуникативните потребности в конкретните ситуации на общуване и с развитието на способност за подбор и прилагане в писмена и устна форма. </a:t>
            </a:r>
          </a:p>
        </p:txBody>
      </p:sp>
      <p:sp>
        <p:nvSpPr>
          <p:cNvPr id="7" name="Текстово поле 6"/>
          <p:cNvSpPr txBox="1"/>
          <p:nvPr/>
        </p:nvSpPr>
        <p:spPr>
          <a:xfrm>
            <a:off x="395536" y="5301208"/>
            <a:ext cx="8352928" cy="646331"/>
          </a:xfrm>
          <a:prstGeom prst="rect">
            <a:avLst/>
          </a:prstGeom>
          <a:noFill/>
        </p:spPr>
        <p:txBody>
          <a:bodyPr wrap="square" rtlCol="0">
            <a:spAutoFit/>
          </a:bodyPr>
          <a:lstStyle/>
          <a:p>
            <a:pPr algn="just"/>
            <a:r>
              <a:rPr lang="bg-BG" dirty="0"/>
              <a:t>В процеса на обучение преподаването и необходимите обяснения се осъществяват на </a:t>
            </a:r>
            <a:r>
              <a:rPr lang="bg-BG" dirty="0" smtClean="0"/>
              <a:t>английски </a:t>
            </a:r>
            <a:r>
              <a:rPr lang="bg-BG" dirty="0"/>
              <a:t>език. </a:t>
            </a:r>
          </a:p>
        </p:txBody>
      </p:sp>
    </p:spTree>
    <p:extLst>
      <p:ext uri="{BB962C8B-B14F-4D97-AF65-F5344CB8AC3E}">
        <p14:creationId xmlns:p14="http://schemas.microsoft.com/office/powerpoint/2010/main" val="183672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95536" y="620688"/>
            <a:ext cx="8352928" cy="923330"/>
          </a:xfrm>
          <a:prstGeom prst="rect">
            <a:avLst/>
          </a:prstGeom>
          <a:noFill/>
        </p:spPr>
        <p:txBody>
          <a:bodyPr wrap="square" rtlCol="0">
            <a:spAutoFit/>
          </a:bodyPr>
          <a:lstStyle/>
          <a:p>
            <a:pPr algn="just"/>
            <a:r>
              <a:rPr lang="bg-BG" dirty="0"/>
              <a:t>При въвеждане на новата лексика учителят прилага различни методи и похвати – </a:t>
            </a:r>
            <a:r>
              <a:rPr lang="bg-BG" dirty="0" smtClean="0"/>
              <a:t>онагледяване, словесно </a:t>
            </a:r>
            <a:r>
              <a:rPr lang="bg-BG" dirty="0"/>
              <a:t>описание, синоними, антоними, езикова догадка в рамките на контекста.</a:t>
            </a:r>
          </a:p>
        </p:txBody>
      </p:sp>
      <p:sp>
        <p:nvSpPr>
          <p:cNvPr id="3" name="Текстово поле 2"/>
          <p:cNvSpPr txBox="1"/>
          <p:nvPr/>
        </p:nvSpPr>
        <p:spPr>
          <a:xfrm>
            <a:off x="395535" y="1628800"/>
            <a:ext cx="8367749" cy="923330"/>
          </a:xfrm>
          <a:prstGeom prst="rect">
            <a:avLst/>
          </a:prstGeom>
          <a:noFill/>
        </p:spPr>
        <p:txBody>
          <a:bodyPr wrap="square" rtlCol="0">
            <a:spAutoFit/>
          </a:bodyPr>
          <a:lstStyle/>
          <a:p>
            <a:pPr algn="just"/>
            <a:r>
              <a:rPr lang="bg-BG" dirty="0"/>
              <a:t>Допустима е употребата на родния език само в случаите, когато той се явява най-подходящото средство за разкриване съдържанието на думата, израза, фразата, изречението, но не и на цялостен текст. Текстовете не се превеждат от и на езика.</a:t>
            </a:r>
          </a:p>
        </p:txBody>
      </p:sp>
      <p:sp>
        <p:nvSpPr>
          <p:cNvPr id="4" name="Текстово поле 3"/>
          <p:cNvSpPr txBox="1"/>
          <p:nvPr/>
        </p:nvSpPr>
        <p:spPr>
          <a:xfrm>
            <a:off x="395536" y="2814976"/>
            <a:ext cx="8367749" cy="646331"/>
          </a:xfrm>
          <a:prstGeom prst="rect">
            <a:avLst/>
          </a:prstGeom>
          <a:noFill/>
        </p:spPr>
        <p:txBody>
          <a:bodyPr wrap="square" rtlCol="0">
            <a:spAutoFit/>
          </a:bodyPr>
          <a:lstStyle/>
          <a:p>
            <a:pPr algn="just"/>
            <a:r>
              <a:rPr lang="bg-BG" dirty="0"/>
              <a:t>Учебното съдържание дава знания за езика, за бита и културата на страни и народи, в които той се говори.</a:t>
            </a:r>
          </a:p>
        </p:txBody>
      </p:sp>
      <p:sp>
        <p:nvSpPr>
          <p:cNvPr id="5" name="Текстово поле 4"/>
          <p:cNvSpPr txBox="1"/>
          <p:nvPr/>
        </p:nvSpPr>
        <p:spPr>
          <a:xfrm>
            <a:off x="395536" y="3687415"/>
            <a:ext cx="8352928" cy="923330"/>
          </a:xfrm>
          <a:prstGeom prst="rect">
            <a:avLst/>
          </a:prstGeom>
          <a:noFill/>
        </p:spPr>
        <p:txBody>
          <a:bodyPr wrap="square" rtlCol="0">
            <a:spAutoFit/>
          </a:bodyPr>
          <a:lstStyle/>
          <a:p>
            <a:pPr algn="just"/>
            <a:r>
              <a:rPr lang="bg-BG" dirty="0"/>
              <a:t>Прилагането на различни методи и похвати за реализиране на програмните цели се определя от конкретните условия на обучение и индивидуалните особености, интереси, желания и потребности на обучаваните. </a:t>
            </a:r>
          </a:p>
        </p:txBody>
      </p:sp>
      <p:sp>
        <p:nvSpPr>
          <p:cNvPr id="6" name="Текстово поле 5"/>
          <p:cNvSpPr txBox="1"/>
          <p:nvPr/>
        </p:nvSpPr>
        <p:spPr>
          <a:xfrm>
            <a:off x="395536" y="4725144"/>
            <a:ext cx="8367749" cy="1477328"/>
          </a:xfrm>
          <a:prstGeom prst="rect">
            <a:avLst/>
          </a:prstGeom>
          <a:noFill/>
        </p:spPr>
        <p:txBody>
          <a:bodyPr wrap="square" rtlCol="0">
            <a:spAutoFit/>
          </a:bodyPr>
          <a:lstStyle/>
          <a:p>
            <a:pPr algn="just"/>
            <a:r>
              <a:rPr lang="bg-BG" dirty="0"/>
              <a:t>Овладяването на желаната комуникативна компетентност насочва усилията на учениците, от една страна, към продукта на речта – разбиране и съставяне на текстове в съответствие с комуникативните намерения и, от друга – към самия процес на усвояване на знанията и изграждане на уменията, с което се поставят изисквания </a:t>
            </a:r>
            <a:r>
              <a:rPr lang="bg-BG" dirty="0" smtClean="0"/>
              <a:t>за овладяване </a:t>
            </a:r>
            <a:r>
              <a:rPr lang="bg-BG" dirty="0"/>
              <a:t>на учебни </a:t>
            </a:r>
            <a:r>
              <a:rPr lang="bg-BG" dirty="0" smtClean="0"/>
              <a:t>стратегии</a:t>
            </a:r>
            <a:r>
              <a:rPr lang="bg-BG" dirty="0"/>
              <a:t>.</a:t>
            </a:r>
          </a:p>
        </p:txBody>
      </p:sp>
    </p:spTree>
    <p:extLst>
      <p:ext uri="{BB962C8B-B14F-4D97-AF65-F5344CB8AC3E}">
        <p14:creationId xmlns:p14="http://schemas.microsoft.com/office/powerpoint/2010/main" val="169703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23528" y="548680"/>
            <a:ext cx="8496944" cy="923330"/>
          </a:xfrm>
          <a:prstGeom prst="rect">
            <a:avLst/>
          </a:prstGeom>
          <a:noFill/>
        </p:spPr>
        <p:txBody>
          <a:bodyPr wrap="square" rtlCol="0">
            <a:spAutoFit/>
          </a:bodyPr>
          <a:lstStyle/>
          <a:p>
            <a:pPr algn="just"/>
            <a:r>
              <a:rPr lang="bg-BG" dirty="0"/>
              <a:t>Учителят следва целенасочено да стимулира и подпомага стремежа на всеки ученик да открие най-подходящите за него стратегии и техники за усвояване на знания и изграждане на умения. </a:t>
            </a:r>
          </a:p>
        </p:txBody>
      </p:sp>
      <p:sp>
        <p:nvSpPr>
          <p:cNvPr id="3" name="Текстово поле 2"/>
          <p:cNvSpPr txBox="1"/>
          <p:nvPr/>
        </p:nvSpPr>
        <p:spPr>
          <a:xfrm>
            <a:off x="323528" y="1556792"/>
            <a:ext cx="8496944" cy="1200329"/>
          </a:xfrm>
          <a:prstGeom prst="rect">
            <a:avLst/>
          </a:prstGeom>
          <a:noFill/>
        </p:spPr>
        <p:txBody>
          <a:bodyPr wrap="square" rtlCol="0">
            <a:spAutoFit/>
          </a:bodyPr>
          <a:lstStyle/>
          <a:p>
            <a:pPr algn="just"/>
            <a:r>
              <a:rPr lang="bg-BG" dirty="0"/>
              <a:t>Автономията на ученика в процеса на усвояване на  чуждия език е равнозначна на способността да взема решения, да поема отговорности, да участва в интерактивните дейности, вложени в обучението, самостоятелно да контролира и оценява постигнатите резултати.</a:t>
            </a:r>
          </a:p>
        </p:txBody>
      </p:sp>
      <p:sp>
        <p:nvSpPr>
          <p:cNvPr id="5" name="Текстово поле 4"/>
          <p:cNvSpPr txBox="1"/>
          <p:nvPr/>
        </p:nvSpPr>
        <p:spPr>
          <a:xfrm>
            <a:off x="359532" y="2928487"/>
            <a:ext cx="8496944" cy="646331"/>
          </a:xfrm>
          <a:prstGeom prst="rect">
            <a:avLst/>
          </a:prstGeom>
          <a:noFill/>
        </p:spPr>
        <p:txBody>
          <a:bodyPr wrap="square" rtlCol="0">
            <a:spAutoFit/>
          </a:bodyPr>
          <a:lstStyle/>
          <a:p>
            <a:pPr algn="just"/>
            <a:r>
              <a:rPr lang="bg-BG" b="1" dirty="0"/>
              <a:t>Прилагат се утвърдените в практиката социални форми на работа: по двойки, по групи, индивидуална дейност и фронтално обучение</a:t>
            </a:r>
            <a:r>
              <a:rPr lang="bg-BG" dirty="0"/>
              <a:t>. </a:t>
            </a:r>
          </a:p>
        </p:txBody>
      </p:sp>
      <p:sp>
        <p:nvSpPr>
          <p:cNvPr id="7" name="Текстово поле 6"/>
          <p:cNvSpPr txBox="1"/>
          <p:nvPr/>
        </p:nvSpPr>
        <p:spPr>
          <a:xfrm>
            <a:off x="323528" y="3717032"/>
            <a:ext cx="8568952" cy="1200329"/>
          </a:xfrm>
          <a:prstGeom prst="rect">
            <a:avLst/>
          </a:prstGeom>
          <a:noFill/>
        </p:spPr>
        <p:txBody>
          <a:bodyPr wrap="square" rtlCol="0">
            <a:spAutoFit/>
          </a:bodyPr>
          <a:lstStyle/>
          <a:p>
            <a:pPr algn="just"/>
            <a:r>
              <a:rPr lang="bg-BG" dirty="0"/>
              <a:t>За развитие на </a:t>
            </a:r>
            <a:r>
              <a:rPr lang="bg-BG" dirty="0" err="1"/>
              <a:t>рецептивните</a:t>
            </a:r>
            <a:r>
              <a:rPr lang="bg-BG" dirty="0"/>
              <a:t> умения</a:t>
            </a:r>
            <a:r>
              <a:rPr lang="bg-BG" b="1" dirty="0"/>
              <a:t> </a:t>
            </a:r>
            <a:r>
              <a:rPr lang="bg-BG" dirty="0"/>
              <a:t>(слухови и четивни) се използват </a:t>
            </a:r>
            <a:r>
              <a:rPr lang="bg-BG" dirty="0" smtClean="0"/>
              <a:t>текстове </a:t>
            </a:r>
            <a:r>
              <a:rPr lang="bg-BG" dirty="0"/>
              <a:t>и разнообразни упражнения за проверка на разбирането,</a:t>
            </a:r>
            <a:r>
              <a:rPr lang="bg-BG" b="1" dirty="0"/>
              <a:t> </a:t>
            </a:r>
            <a:r>
              <a:rPr lang="bg-BG" dirty="0"/>
              <a:t>както интермедийни материали, прожекция на игрални и документални филми, срещи с носители на езика.</a:t>
            </a:r>
          </a:p>
        </p:txBody>
      </p:sp>
      <p:sp>
        <p:nvSpPr>
          <p:cNvPr id="8" name="Текстово поле 7"/>
          <p:cNvSpPr txBox="1"/>
          <p:nvPr/>
        </p:nvSpPr>
        <p:spPr>
          <a:xfrm>
            <a:off x="323528" y="5085183"/>
            <a:ext cx="8568952" cy="646331"/>
          </a:xfrm>
          <a:prstGeom prst="rect">
            <a:avLst/>
          </a:prstGeom>
          <a:noFill/>
        </p:spPr>
        <p:txBody>
          <a:bodyPr wrap="square" rtlCol="0">
            <a:spAutoFit/>
          </a:bodyPr>
          <a:lstStyle/>
          <a:p>
            <a:pPr algn="just"/>
            <a:r>
              <a:rPr lang="bg-BG" dirty="0"/>
              <a:t>Учителят не бива да се чувства ограничен и задължен да работи само с учебния комплект. </a:t>
            </a:r>
          </a:p>
        </p:txBody>
      </p:sp>
      <p:sp>
        <p:nvSpPr>
          <p:cNvPr id="9" name="Текстово поле 8"/>
          <p:cNvSpPr txBox="1"/>
          <p:nvPr/>
        </p:nvSpPr>
        <p:spPr>
          <a:xfrm>
            <a:off x="323528" y="5774693"/>
            <a:ext cx="8532948" cy="646331"/>
          </a:xfrm>
          <a:prstGeom prst="rect">
            <a:avLst/>
          </a:prstGeom>
          <a:noFill/>
        </p:spPr>
        <p:txBody>
          <a:bodyPr wrap="square" rtlCol="0">
            <a:spAutoFit/>
          </a:bodyPr>
          <a:lstStyle/>
          <a:p>
            <a:pPr algn="just"/>
            <a:r>
              <a:rPr lang="bg-BG" dirty="0"/>
              <a:t>Той може и трябва да подхожда творчески, като ползва информация и материали от различни </a:t>
            </a:r>
            <a:r>
              <a:rPr lang="bg-BG" dirty="0" smtClean="0"/>
              <a:t>източници, </a:t>
            </a:r>
            <a:r>
              <a:rPr lang="bg-BG" dirty="0"/>
              <a:t>които имат връзка с </a:t>
            </a:r>
            <a:r>
              <a:rPr lang="bg-BG" dirty="0" smtClean="0"/>
              <a:t>изучаваната тематичната област</a:t>
            </a:r>
            <a:r>
              <a:rPr lang="bg-BG" dirty="0"/>
              <a:t>.</a:t>
            </a:r>
          </a:p>
        </p:txBody>
      </p:sp>
    </p:spTree>
    <p:extLst>
      <p:ext uri="{BB962C8B-B14F-4D97-AF65-F5344CB8AC3E}">
        <p14:creationId xmlns:p14="http://schemas.microsoft.com/office/powerpoint/2010/main" val="46927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8" grpId="0"/>
      <p:bldP spid="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539552" y="764704"/>
            <a:ext cx="8280920" cy="923330"/>
          </a:xfrm>
          <a:prstGeom prst="rect">
            <a:avLst/>
          </a:prstGeom>
          <a:noFill/>
        </p:spPr>
        <p:txBody>
          <a:bodyPr wrap="square" rtlCol="0">
            <a:spAutoFit/>
          </a:bodyPr>
          <a:lstStyle/>
          <a:p>
            <a:r>
              <a:rPr lang="bg-BG" dirty="0"/>
              <a:t>С оглед на поощряването на възпитателния процес и обобщавайки препоръките в тази част от учебната програма, следва да се спазват следните принципи на преподаване:</a:t>
            </a:r>
          </a:p>
        </p:txBody>
      </p:sp>
      <p:sp>
        <p:nvSpPr>
          <p:cNvPr id="3" name="Текстово поле 2"/>
          <p:cNvSpPr txBox="1"/>
          <p:nvPr/>
        </p:nvSpPr>
        <p:spPr>
          <a:xfrm>
            <a:off x="611560" y="1916832"/>
            <a:ext cx="8136904" cy="1200329"/>
          </a:xfrm>
          <a:prstGeom prst="rect">
            <a:avLst/>
          </a:prstGeom>
          <a:noFill/>
        </p:spPr>
        <p:txBody>
          <a:bodyPr wrap="square" rtlCol="0">
            <a:spAutoFit/>
          </a:bodyPr>
          <a:lstStyle/>
          <a:p>
            <a:pPr marL="285750" indent="-285750">
              <a:buFont typeface="Arial" panose="020B0604020202020204" pitchFamily="34" charset="0"/>
              <a:buChar char="•"/>
            </a:pPr>
            <a:r>
              <a:rPr lang="bg-BG" i="1" dirty="0" smtClean="0"/>
              <a:t>Учене </a:t>
            </a:r>
            <a:r>
              <a:rPr lang="bg-BG" i="1" dirty="0"/>
              <a:t>на базата на </a:t>
            </a:r>
            <a:r>
              <a:rPr lang="bg-BG" i="1" dirty="0" err="1" smtClean="0"/>
              <a:t>междупредметни</a:t>
            </a:r>
            <a:r>
              <a:rPr lang="bg-BG" i="1" dirty="0" smtClean="0"/>
              <a:t> </a:t>
            </a:r>
            <a:r>
              <a:rPr lang="bg-BG" i="1" dirty="0"/>
              <a:t>връзки:</a:t>
            </a:r>
            <a:r>
              <a:rPr lang="bg-BG" dirty="0"/>
              <a:t> </a:t>
            </a:r>
            <a:r>
              <a:rPr lang="bg-BG" dirty="0" smtClean="0"/>
              <a:t>Тясно предметното учене и преподаване </a:t>
            </a:r>
            <a:r>
              <a:rPr lang="bg-BG" dirty="0"/>
              <a:t>трябва да се допълва с обвързване на съдържание и форми с други предмети, което предполага общо планиране на разпределението на учебното време с колегите по другите предмети.</a:t>
            </a:r>
          </a:p>
        </p:txBody>
      </p:sp>
      <p:sp>
        <p:nvSpPr>
          <p:cNvPr id="4" name="Текстово поле 3"/>
          <p:cNvSpPr txBox="1"/>
          <p:nvPr/>
        </p:nvSpPr>
        <p:spPr>
          <a:xfrm>
            <a:off x="521755" y="3717032"/>
            <a:ext cx="8208912" cy="923330"/>
          </a:xfrm>
          <a:prstGeom prst="rect">
            <a:avLst/>
          </a:prstGeom>
          <a:noFill/>
        </p:spPr>
        <p:txBody>
          <a:bodyPr wrap="square" rtlCol="0">
            <a:spAutoFit/>
          </a:bodyPr>
          <a:lstStyle/>
          <a:p>
            <a:pPr marL="285750" indent="-285750">
              <a:buFont typeface="Arial" panose="020B0604020202020204" pitchFamily="34" charset="0"/>
              <a:buChar char="•"/>
            </a:pPr>
            <a:r>
              <a:rPr lang="bg-BG" i="1" dirty="0" smtClean="0"/>
              <a:t>Практическо </a:t>
            </a:r>
            <a:r>
              <a:rPr lang="bg-BG" i="1" dirty="0"/>
              <a:t>учене и близост до живота</a:t>
            </a:r>
            <a:r>
              <a:rPr lang="bg-BG" b="1" i="1" dirty="0"/>
              <a:t>: </a:t>
            </a:r>
            <a:r>
              <a:rPr lang="bg-BG" dirty="0"/>
              <a:t>п</a:t>
            </a:r>
            <a:r>
              <a:rPr lang="bg-BG" dirty="0" smtClean="0"/>
              <a:t>реподаването </a:t>
            </a:r>
            <a:r>
              <a:rPr lang="bg-BG" dirty="0"/>
              <a:t>на чуждия език се съотнася към реални ситуации от живота, съобразени със средата и възрастта на учениците и води към практическото приложение на наученото.</a:t>
            </a:r>
          </a:p>
        </p:txBody>
      </p:sp>
      <p:sp>
        <p:nvSpPr>
          <p:cNvPr id="5" name="Текстово поле 4"/>
          <p:cNvSpPr txBox="1"/>
          <p:nvPr/>
        </p:nvSpPr>
        <p:spPr>
          <a:xfrm>
            <a:off x="611560" y="5013176"/>
            <a:ext cx="8136904" cy="1200329"/>
          </a:xfrm>
          <a:prstGeom prst="rect">
            <a:avLst/>
          </a:prstGeom>
          <a:noFill/>
        </p:spPr>
        <p:txBody>
          <a:bodyPr wrap="square" rtlCol="0">
            <a:spAutoFit/>
          </a:bodyPr>
          <a:lstStyle/>
          <a:p>
            <a:pPr marL="285750" indent="-285750">
              <a:buFont typeface="Arial" panose="020B0604020202020204" pitchFamily="34" charset="0"/>
              <a:buChar char="•"/>
            </a:pPr>
            <a:r>
              <a:rPr lang="bg-BG" i="1" dirty="0" smtClean="0"/>
              <a:t>Самостоятелно </a:t>
            </a:r>
            <a:r>
              <a:rPr lang="bg-BG" i="1" dirty="0"/>
              <a:t>(автономно) учене:</a:t>
            </a:r>
            <a:r>
              <a:rPr lang="bg-BG" b="1" i="1" dirty="0"/>
              <a:t> </a:t>
            </a:r>
            <a:r>
              <a:rPr lang="bg-BG" dirty="0"/>
              <a:t>Часът по чужд език е винаги </a:t>
            </a:r>
            <a:r>
              <a:rPr lang="bg-BG" i="1" dirty="0"/>
              <a:t>„работен час“</a:t>
            </a:r>
            <a:r>
              <a:rPr lang="bg-BG" dirty="0"/>
              <a:t>, стимулиращ активната дейност на учениците и включващ самонаблюдение, събиране на информация, структуриране на информация, подреждане, сравняване, оценка и представяне на </a:t>
            </a:r>
            <a:r>
              <a:rPr lang="bg-BG" dirty="0" smtClean="0"/>
              <a:t>резултатите.</a:t>
            </a:r>
            <a:endParaRPr lang="bg-BG" dirty="0"/>
          </a:p>
        </p:txBody>
      </p:sp>
    </p:spTree>
    <p:extLst>
      <p:ext uri="{BB962C8B-B14F-4D97-AF65-F5344CB8AC3E}">
        <p14:creationId xmlns:p14="http://schemas.microsoft.com/office/powerpoint/2010/main" val="2825861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575556" y="450073"/>
            <a:ext cx="8090122" cy="369332"/>
          </a:xfrm>
          <a:prstGeom prst="rect">
            <a:avLst/>
          </a:prstGeom>
          <a:noFill/>
        </p:spPr>
        <p:txBody>
          <a:bodyPr wrap="square" rtlCol="0">
            <a:spAutoFit/>
          </a:bodyPr>
          <a:lstStyle/>
          <a:p>
            <a:pPr algn="just"/>
            <a:r>
              <a:rPr lang="bg-BG" dirty="0"/>
              <a:t>Тези дейности изискват и стимулират самостоятелност. </a:t>
            </a:r>
          </a:p>
        </p:txBody>
      </p:sp>
      <p:sp>
        <p:nvSpPr>
          <p:cNvPr id="3" name="Текстово поле 2"/>
          <p:cNvSpPr txBox="1"/>
          <p:nvPr/>
        </p:nvSpPr>
        <p:spPr>
          <a:xfrm>
            <a:off x="579855" y="1019240"/>
            <a:ext cx="7920880" cy="923330"/>
          </a:xfrm>
          <a:prstGeom prst="rect">
            <a:avLst/>
          </a:prstGeom>
          <a:noFill/>
        </p:spPr>
        <p:txBody>
          <a:bodyPr wrap="square" rtlCol="0">
            <a:spAutoFit/>
          </a:bodyPr>
          <a:lstStyle/>
          <a:p>
            <a:pPr algn="just"/>
            <a:r>
              <a:rPr lang="bg-BG" dirty="0"/>
              <a:t>Целта е не постигането на повсеместни теоретични познания, а ученето на базата на конкретното му приложение и интелектуалните, душевните и физическите възможности на учениците.</a:t>
            </a:r>
          </a:p>
        </p:txBody>
      </p:sp>
      <p:sp>
        <p:nvSpPr>
          <p:cNvPr id="4" name="Текстово поле 3"/>
          <p:cNvSpPr txBox="1"/>
          <p:nvPr/>
        </p:nvSpPr>
        <p:spPr>
          <a:xfrm>
            <a:off x="467544" y="1942570"/>
            <a:ext cx="8244916" cy="646331"/>
          </a:xfrm>
          <a:prstGeom prst="rect">
            <a:avLst/>
          </a:prstGeom>
          <a:noFill/>
        </p:spPr>
        <p:txBody>
          <a:bodyPr wrap="square" rtlCol="0">
            <a:spAutoFit/>
          </a:bodyPr>
          <a:lstStyle/>
          <a:p>
            <a:pPr marL="285750" indent="-285750" algn="just">
              <a:buFont typeface="Arial" panose="020B0604020202020204" pitchFamily="34" charset="0"/>
              <a:buChar char="•"/>
            </a:pPr>
            <a:r>
              <a:rPr lang="bg-BG" i="1" dirty="0" smtClean="0"/>
              <a:t>Нагледност</a:t>
            </a:r>
            <a:r>
              <a:rPr lang="bg-BG" i="1" dirty="0"/>
              <a:t>, обучение на възприятието и стимулиране на езиковата компетентност</a:t>
            </a:r>
            <a:r>
              <a:rPr lang="bg-BG" dirty="0"/>
              <a:t>: </a:t>
            </a:r>
          </a:p>
        </p:txBody>
      </p:sp>
      <p:sp>
        <p:nvSpPr>
          <p:cNvPr id="5" name="Текстово поле 4"/>
          <p:cNvSpPr txBox="1"/>
          <p:nvPr/>
        </p:nvSpPr>
        <p:spPr>
          <a:xfrm>
            <a:off x="507847" y="2588901"/>
            <a:ext cx="8064896" cy="646331"/>
          </a:xfrm>
          <a:prstGeom prst="rect">
            <a:avLst/>
          </a:prstGeom>
          <a:noFill/>
        </p:spPr>
        <p:txBody>
          <a:bodyPr wrap="square" rtlCol="0">
            <a:spAutoFit/>
          </a:bodyPr>
          <a:lstStyle/>
          <a:p>
            <a:r>
              <a:rPr lang="bg-BG" dirty="0"/>
              <a:t>Нагледността в часа по чужд език предполага близки до живота учебни ситуации и съдържание, както разнообразното им поднасяне. </a:t>
            </a:r>
          </a:p>
        </p:txBody>
      </p:sp>
      <p:sp>
        <p:nvSpPr>
          <p:cNvPr id="8" name="Текстово поле 7"/>
          <p:cNvSpPr txBox="1"/>
          <p:nvPr/>
        </p:nvSpPr>
        <p:spPr>
          <a:xfrm>
            <a:off x="483663" y="3429000"/>
            <a:ext cx="7992888" cy="646331"/>
          </a:xfrm>
          <a:prstGeom prst="rect">
            <a:avLst/>
          </a:prstGeom>
          <a:noFill/>
        </p:spPr>
        <p:txBody>
          <a:bodyPr wrap="square" rtlCol="0">
            <a:spAutoFit/>
          </a:bodyPr>
          <a:lstStyle/>
          <a:p>
            <a:r>
              <a:rPr lang="bg-BG" dirty="0"/>
              <a:t>Така учениците използват вече усвоените знания и умения и ги доизграждат, разширяват и задълбочават. </a:t>
            </a:r>
          </a:p>
        </p:txBody>
      </p:sp>
      <p:sp>
        <p:nvSpPr>
          <p:cNvPr id="9" name="Текстово поле 8"/>
          <p:cNvSpPr txBox="1"/>
          <p:nvPr/>
        </p:nvSpPr>
        <p:spPr>
          <a:xfrm>
            <a:off x="507847" y="4323671"/>
            <a:ext cx="7920880" cy="646331"/>
          </a:xfrm>
          <a:prstGeom prst="rect">
            <a:avLst/>
          </a:prstGeom>
          <a:noFill/>
        </p:spPr>
        <p:txBody>
          <a:bodyPr wrap="square" rtlCol="0">
            <a:spAutoFit/>
          </a:bodyPr>
          <a:lstStyle/>
          <a:p>
            <a:r>
              <a:rPr lang="bg-BG" dirty="0"/>
              <a:t>Учениците трябва да могат да обхванат учебното съдържание </a:t>
            </a:r>
            <a:r>
              <a:rPr lang="bg-BG" i="1" dirty="0"/>
              <a:t>“с всички сетива”. </a:t>
            </a:r>
          </a:p>
        </p:txBody>
      </p:sp>
      <p:sp>
        <p:nvSpPr>
          <p:cNvPr id="10" name="Текстово поле 9"/>
          <p:cNvSpPr txBox="1"/>
          <p:nvPr/>
        </p:nvSpPr>
        <p:spPr>
          <a:xfrm>
            <a:off x="568550" y="5097958"/>
            <a:ext cx="7920880" cy="646331"/>
          </a:xfrm>
          <a:prstGeom prst="rect">
            <a:avLst/>
          </a:prstGeom>
          <a:noFill/>
        </p:spPr>
        <p:txBody>
          <a:bodyPr wrap="square" rtlCol="0">
            <a:spAutoFit/>
          </a:bodyPr>
          <a:lstStyle/>
          <a:p>
            <a:r>
              <a:rPr lang="bg-BG" dirty="0"/>
              <a:t>Трябва да се </a:t>
            </a:r>
            <a:r>
              <a:rPr lang="bg-BG" dirty="0" smtClean="0"/>
              <a:t>прилагат упражнения </a:t>
            </a:r>
            <a:r>
              <a:rPr lang="bg-BG" dirty="0"/>
              <a:t>за развитие на възприятието, на наблюдението, изследването и описанието. </a:t>
            </a:r>
          </a:p>
        </p:txBody>
      </p:sp>
    </p:spTree>
    <p:extLst>
      <p:ext uri="{BB962C8B-B14F-4D97-AF65-F5344CB8AC3E}">
        <p14:creationId xmlns:p14="http://schemas.microsoft.com/office/powerpoint/2010/main" val="2293213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additive="base">
                                        <p:cTn id="43" dur="500" fill="hold"/>
                                        <p:tgtEl>
                                          <p:spTgt spid="10"/>
                                        </p:tgtEl>
                                        <p:attrNameLst>
                                          <p:attrName>ppt_x</p:attrName>
                                        </p:attrNameLst>
                                      </p:cBhvr>
                                      <p:tavLst>
                                        <p:tav tm="0">
                                          <p:val>
                                            <p:strVal val="#ppt_x"/>
                                          </p:val>
                                        </p:tav>
                                        <p:tav tm="100000">
                                          <p:val>
                                            <p:strVal val="#ppt_x"/>
                                          </p:val>
                                        </p:tav>
                                      </p:tavLst>
                                    </p:anim>
                                    <p:anim calcmode="lin" valueType="num">
                                      <p:cBhvr additive="base">
                                        <p:cTn id="44"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8" grpId="0"/>
      <p:bldP spid="9" grpId="0"/>
      <p:bldP spid="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467544" y="764704"/>
            <a:ext cx="8496944" cy="646331"/>
          </a:xfrm>
          <a:prstGeom prst="rect">
            <a:avLst/>
          </a:prstGeom>
          <a:noFill/>
        </p:spPr>
        <p:txBody>
          <a:bodyPr wrap="square" rtlCol="0">
            <a:spAutoFit/>
          </a:bodyPr>
          <a:lstStyle/>
          <a:p>
            <a:pPr algn="just"/>
            <a:r>
              <a:rPr lang="bg-BG" dirty="0"/>
              <a:t>Учебното съдържание се предлага не само във формата на графично изображение, модел, рисунка, описание или инсцениране, а и извън рамките на класната стая.</a:t>
            </a:r>
          </a:p>
        </p:txBody>
      </p:sp>
      <p:sp>
        <p:nvSpPr>
          <p:cNvPr id="4" name="Текстово поле 3"/>
          <p:cNvSpPr txBox="1"/>
          <p:nvPr/>
        </p:nvSpPr>
        <p:spPr>
          <a:xfrm>
            <a:off x="467544" y="1628800"/>
            <a:ext cx="7992888" cy="923330"/>
          </a:xfrm>
          <a:prstGeom prst="rect">
            <a:avLst/>
          </a:prstGeom>
          <a:noFill/>
        </p:spPr>
        <p:txBody>
          <a:bodyPr wrap="square" rtlCol="0">
            <a:spAutoFit/>
          </a:bodyPr>
          <a:lstStyle/>
          <a:p>
            <a:pPr algn="just"/>
            <a:r>
              <a:rPr lang="bg-BG" dirty="0" smtClean="0"/>
              <a:t>Писмено</a:t>
            </a:r>
            <a:r>
              <a:rPr lang="bg-BG" dirty="0"/>
              <a:t>, устно и с помощта на различни медии те обобщават впечатленията си и ги представят в понятия, текстове и изображения на преживяното и наученото.</a:t>
            </a:r>
          </a:p>
        </p:txBody>
      </p:sp>
      <p:sp>
        <p:nvSpPr>
          <p:cNvPr id="5" name="Текстово поле 4"/>
          <p:cNvSpPr txBox="1"/>
          <p:nvPr/>
        </p:nvSpPr>
        <p:spPr>
          <a:xfrm>
            <a:off x="467544" y="2852936"/>
            <a:ext cx="8136904" cy="369332"/>
          </a:xfrm>
          <a:prstGeom prst="rect">
            <a:avLst/>
          </a:prstGeom>
          <a:noFill/>
        </p:spPr>
        <p:txBody>
          <a:bodyPr wrap="square" rtlCol="0">
            <a:spAutoFit/>
          </a:bodyPr>
          <a:lstStyle/>
          <a:p>
            <a:pPr marL="285750" indent="-285750" algn="just">
              <a:buFont typeface="Arial" panose="020B0604020202020204" pitchFamily="34" charset="0"/>
              <a:buChar char="•"/>
            </a:pPr>
            <a:r>
              <a:rPr lang="bg-BG" i="1" dirty="0" smtClean="0"/>
              <a:t>Индивидуализиране</a:t>
            </a:r>
            <a:r>
              <a:rPr lang="bg-BG" i="1" dirty="0"/>
              <a:t>, диференциране и </a:t>
            </a:r>
            <a:r>
              <a:rPr lang="bg-BG" i="1" dirty="0" err="1"/>
              <a:t>екипност</a:t>
            </a:r>
            <a:r>
              <a:rPr lang="bg-BG" i="1" dirty="0"/>
              <a:t>: </a:t>
            </a:r>
          </a:p>
        </p:txBody>
      </p:sp>
      <p:sp>
        <p:nvSpPr>
          <p:cNvPr id="6" name="Текстово поле 5"/>
          <p:cNvSpPr txBox="1"/>
          <p:nvPr/>
        </p:nvSpPr>
        <p:spPr>
          <a:xfrm>
            <a:off x="467544" y="3429000"/>
            <a:ext cx="8136904" cy="923330"/>
          </a:xfrm>
          <a:prstGeom prst="rect">
            <a:avLst/>
          </a:prstGeom>
          <a:noFill/>
        </p:spPr>
        <p:txBody>
          <a:bodyPr wrap="square" rtlCol="0">
            <a:spAutoFit/>
          </a:bodyPr>
          <a:lstStyle/>
          <a:p>
            <a:pPr algn="just"/>
            <a:r>
              <a:rPr lang="bg-BG" dirty="0"/>
              <a:t>Цел при организирането на </a:t>
            </a:r>
            <a:r>
              <a:rPr lang="bg-BG" dirty="0" err="1"/>
              <a:t>урочната</a:t>
            </a:r>
            <a:r>
              <a:rPr lang="bg-BG" dirty="0"/>
              <a:t> дейност е оптималното стимулиране на индивидуалната способност за учене на всеки ученик поотделно, а не нивелирането към една представителна среда.</a:t>
            </a:r>
          </a:p>
        </p:txBody>
      </p:sp>
      <p:sp>
        <p:nvSpPr>
          <p:cNvPr id="7" name="Текстово поле 6"/>
          <p:cNvSpPr txBox="1"/>
          <p:nvPr/>
        </p:nvSpPr>
        <p:spPr>
          <a:xfrm>
            <a:off x="467544" y="4594935"/>
            <a:ext cx="8136904" cy="923330"/>
          </a:xfrm>
          <a:prstGeom prst="rect">
            <a:avLst/>
          </a:prstGeom>
          <a:noFill/>
        </p:spPr>
        <p:txBody>
          <a:bodyPr wrap="square" rtlCol="0">
            <a:spAutoFit/>
          </a:bodyPr>
          <a:lstStyle/>
          <a:p>
            <a:pPr algn="just"/>
            <a:r>
              <a:rPr lang="bg-BG" dirty="0"/>
              <a:t>Затова всички мерки за индивидуализиране и диференциация са от голямо значение, особено тези социални форми, които дават на учениците възможност да действат самостоятелно и поемайки отговорност за своето действие.</a:t>
            </a:r>
          </a:p>
        </p:txBody>
      </p:sp>
      <p:sp>
        <p:nvSpPr>
          <p:cNvPr id="8" name="Текстово поле 7"/>
          <p:cNvSpPr txBox="1"/>
          <p:nvPr/>
        </p:nvSpPr>
        <p:spPr>
          <a:xfrm>
            <a:off x="478213" y="5733256"/>
            <a:ext cx="7848872" cy="646331"/>
          </a:xfrm>
          <a:prstGeom prst="rect">
            <a:avLst/>
          </a:prstGeom>
          <a:noFill/>
        </p:spPr>
        <p:txBody>
          <a:bodyPr wrap="square" rtlCol="0">
            <a:spAutoFit/>
          </a:bodyPr>
          <a:lstStyle/>
          <a:p>
            <a:pPr algn="just"/>
            <a:r>
              <a:rPr lang="bg-BG" dirty="0"/>
              <a:t>Това изисква индивидуален подход към всеки ученик и подпомагане на по-слабите и стимулиране на надарените ученици.</a:t>
            </a:r>
          </a:p>
        </p:txBody>
      </p:sp>
    </p:spTree>
    <p:extLst>
      <p:ext uri="{BB962C8B-B14F-4D97-AF65-F5344CB8AC3E}">
        <p14:creationId xmlns:p14="http://schemas.microsoft.com/office/powerpoint/2010/main" val="2200196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additive="base">
                                        <p:cTn id="31"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ово поле 1"/>
          <p:cNvSpPr txBox="1"/>
          <p:nvPr/>
        </p:nvSpPr>
        <p:spPr>
          <a:xfrm>
            <a:off x="323528" y="548680"/>
            <a:ext cx="8568952" cy="646331"/>
          </a:xfrm>
          <a:prstGeom prst="rect">
            <a:avLst/>
          </a:prstGeom>
          <a:noFill/>
        </p:spPr>
        <p:txBody>
          <a:bodyPr wrap="square" rtlCol="0">
            <a:spAutoFit/>
          </a:bodyPr>
          <a:lstStyle/>
          <a:p>
            <a:pPr algn="just"/>
            <a:r>
              <a:rPr lang="bg-BG" dirty="0"/>
              <a:t>При това да не се забравя изграждането на взаимопомощ и съдействие между самите </a:t>
            </a:r>
            <a:r>
              <a:rPr lang="bg-BG" dirty="0" smtClean="0"/>
              <a:t>ученици.</a:t>
            </a:r>
            <a:endParaRPr lang="bg-BG" dirty="0"/>
          </a:p>
        </p:txBody>
      </p:sp>
      <p:sp>
        <p:nvSpPr>
          <p:cNvPr id="3" name="Текстово поле 2"/>
          <p:cNvSpPr txBox="1"/>
          <p:nvPr/>
        </p:nvSpPr>
        <p:spPr>
          <a:xfrm>
            <a:off x="312101" y="1340768"/>
            <a:ext cx="8424936" cy="369332"/>
          </a:xfrm>
          <a:prstGeom prst="rect">
            <a:avLst/>
          </a:prstGeom>
          <a:noFill/>
        </p:spPr>
        <p:txBody>
          <a:bodyPr wrap="square" rtlCol="0">
            <a:spAutoFit/>
          </a:bodyPr>
          <a:lstStyle/>
          <a:p>
            <a:pPr algn="just"/>
            <a:r>
              <a:rPr lang="bg-BG" dirty="0"/>
              <a:t>При смяната на социални форми се предпочита </a:t>
            </a:r>
            <a:r>
              <a:rPr lang="bg-BG" i="1" dirty="0"/>
              <a:t>работата по двойки или в групи</a:t>
            </a:r>
            <a:r>
              <a:rPr lang="bg-BG" dirty="0"/>
              <a:t>.</a:t>
            </a:r>
          </a:p>
        </p:txBody>
      </p:sp>
      <p:sp>
        <p:nvSpPr>
          <p:cNvPr id="4" name="Текстово поле 3"/>
          <p:cNvSpPr txBox="1"/>
          <p:nvPr/>
        </p:nvSpPr>
        <p:spPr>
          <a:xfrm>
            <a:off x="323528" y="1916832"/>
            <a:ext cx="8413509" cy="369332"/>
          </a:xfrm>
          <a:prstGeom prst="rect">
            <a:avLst/>
          </a:prstGeom>
          <a:noFill/>
        </p:spPr>
        <p:txBody>
          <a:bodyPr wrap="square" rtlCol="0">
            <a:spAutoFit/>
          </a:bodyPr>
          <a:lstStyle/>
          <a:p>
            <a:pPr marL="285750" indent="-285750" algn="just">
              <a:buFont typeface="Arial" panose="020B0604020202020204" pitchFamily="34" charset="0"/>
              <a:buChar char="•"/>
            </a:pPr>
            <a:r>
              <a:rPr lang="bg-BG" i="1" dirty="0" smtClean="0"/>
              <a:t>Оценяване</a:t>
            </a:r>
            <a:r>
              <a:rPr lang="bg-BG" i="1" dirty="0"/>
              <a:t>, упражнение и повторение</a:t>
            </a:r>
            <a:r>
              <a:rPr lang="bg-BG" b="1" dirty="0"/>
              <a:t>: </a:t>
            </a:r>
            <a:endParaRPr lang="bg-BG" dirty="0"/>
          </a:p>
        </p:txBody>
      </p:sp>
      <p:sp>
        <p:nvSpPr>
          <p:cNvPr id="5" name="Текстово поле 4"/>
          <p:cNvSpPr txBox="1"/>
          <p:nvPr/>
        </p:nvSpPr>
        <p:spPr>
          <a:xfrm>
            <a:off x="312101" y="2420888"/>
            <a:ext cx="8424936" cy="646331"/>
          </a:xfrm>
          <a:prstGeom prst="rect">
            <a:avLst/>
          </a:prstGeom>
          <a:noFill/>
        </p:spPr>
        <p:txBody>
          <a:bodyPr wrap="square" rtlCol="0">
            <a:spAutoFit/>
          </a:bodyPr>
          <a:lstStyle/>
          <a:p>
            <a:pPr algn="just"/>
            <a:r>
              <a:rPr lang="bg-BG" dirty="0"/>
              <a:t>Знанията трябва да бъдат проверявани и в тази връзка от особено значение са упражненията и повторението на учебен материал. </a:t>
            </a:r>
          </a:p>
        </p:txBody>
      </p:sp>
      <p:sp>
        <p:nvSpPr>
          <p:cNvPr id="6" name="Текстово поле 5"/>
          <p:cNvSpPr txBox="1"/>
          <p:nvPr/>
        </p:nvSpPr>
        <p:spPr>
          <a:xfrm>
            <a:off x="395536" y="3356992"/>
            <a:ext cx="8280920" cy="923330"/>
          </a:xfrm>
          <a:prstGeom prst="rect">
            <a:avLst/>
          </a:prstGeom>
          <a:noFill/>
        </p:spPr>
        <p:txBody>
          <a:bodyPr wrap="square" rtlCol="0">
            <a:spAutoFit/>
          </a:bodyPr>
          <a:lstStyle/>
          <a:p>
            <a:pPr algn="just"/>
            <a:r>
              <a:rPr lang="bg-BG" dirty="0"/>
              <a:t>При упражняването на учебно съдържание трябва да се съобразяваме с психологичните особености и да тренираме паметта на учениците, както и да прилагаме различни техники за учене и работа. </a:t>
            </a:r>
          </a:p>
        </p:txBody>
      </p:sp>
      <p:sp>
        <p:nvSpPr>
          <p:cNvPr id="7" name="Текстово поле 6"/>
          <p:cNvSpPr txBox="1"/>
          <p:nvPr/>
        </p:nvSpPr>
        <p:spPr>
          <a:xfrm>
            <a:off x="395536" y="4653136"/>
            <a:ext cx="8341501" cy="646331"/>
          </a:xfrm>
          <a:prstGeom prst="rect">
            <a:avLst/>
          </a:prstGeom>
          <a:noFill/>
        </p:spPr>
        <p:txBody>
          <a:bodyPr wrap="square" rtlCol="0">
            <a:spAutoFit/>
          </a:bodyPr>
          <a:lstStyle/>
          <a:p>
            <a:pPr algn="just"/>
            <a:r>
              <a:rPr lang="bg-BG" dirty="0"/>
              <a:t>Проверката на знанията и уменията трябва да бъде съобразена с индивидуалния </a:t>
            </a:r>
            <a:r>
              <a:rPr lang="bg-BG" dirty="0" smtClean="0"/>
              <a:t>напредък</a:t>
            </a:r>
            <a:r>
              <a:rPr lang="bg-BG" dirty="0"/>
              <a:t> </a:t>
            </a:r>
            <a:r>
              <a:rPr lang="bg-BG" dirty="0" smtClean="0"/>
              <a:t>на учениците.</a:t>
            </a:r>
            <a:endParaRPr lang="bg-BG" dirty="0"/>
          </a:p>
        </p:txBody>
      </p:sp>
      <p:sp>
        <p:nvSpPr>
          <p:cNvPr id="8" name="Текстово поле 7"/>
          <p:cNvSpPr txBox="1"/>
          <p:nvPr/>
        </p:nvSpPr>
        <p:spPr>
          <a:xfrm>
            <a:off x="287524" y="5644507"/>
            <a:ext cx="8496944" cy="646331"/>
          </a:xfrm>
          <a:prstGeom prst="rect">
            <a:avLst/>
          </a:prstGeom>
          <a:noFill/>
        </p:spPr>
        <p:txBody>
          <a:bodyPr wrap="square" rtlCol="0">
            <a:spAutoFit/>
          </a:bodyPr>
          <a:lstStyle/>
          <a:p>
            <a:pPr algn="just"/>
            <a:r>
              <a:rPr lang="bg-BG" dirty="0"/>
              <a:t>Предпоставка за мотивиращо и ефективно учене и оценяване е прозрачността и</a:t>
            </a:r>
          </a:p>
          <a:p>
            <a:pPr algn="just"/>
            <a:r>
              <a:rPr lang="bg-BG" dirty="0"/>
              <a:t>общото (самооценка – вътрешно и външно оценяване) намиране на оценката.</a:t>
            </a:r>
          </a:p>
        </p:txBody>
      </p:sp>
    </p:spTree>
    <p:extLst>
      <p:ext uri="{BB962C8B-B14F-4D97-AF65-F5344CB8AC3E}">
        <p14:creationId xmlns:p14="http://schemas.microsoft.com/office/powerpoint/2010/main" val="4052684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ълна">
  <a:themeElements>
    <a:clrScheme name="Въ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Office класик">
      <a:maj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Times New Roman"/>
        <a:ea typeface=""/>
        <a:cs typeface=""/>
        <a:font script="Jpan" typeface="ＭＳ Ｐ明朝"/>
        <a:font script="Hang" typeface="바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Въ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fice тема">
  <a:themeElements>
    <a:clrScheme name="О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О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О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196</TotalTime>
  <Words>2547</Words>
  <Application>Microsoft Office PowerPoint</Application>
  <PresentationFormat>Презентация на цял екран (4:3)</PresentationFormat>
  <Paragraphs>120</Paragraphs>
  <Slides>20</Slides>
  <Notes>1</Notes>
  <HiddenSlides>0</HiddenSlides>
  <MMClips>0</MMClips>
  <ScaleCrop>false</ScaleCrop>
  <HeadingPairs>
    <vt:vector size="4" baseType="variant">
      <vt:variant>
        <vt:lpstr>Тема</vt:lpstr>
      </vt:variant>
      <vt:variant>
        <vt:i4>1</vt:i4>
      </vt:variant>
      <vt:variant>
        <vt:lpstr>Заглавия на слайдовете</vt:lpstr>
      </vt:variant>
      <vt:variant>
        <vt:i4>20</vt:i4>
      </vt:variant>
    </vt:vector>
  </HeadingPairs>
  <TitlesOfParts>
    <vt:vector size="21" baseType="lpstr">
      <vt:lpstr>Вълна</vt:lpstr>
      <vt:lpstr>ПГ "Иван Сергеевич Аксаков" Профилирана гимназия град Пазарджик</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lpstr>Презентация на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ПГ "Иван Сергеевич Аксаков" Профилирана гимназия град Пазарджик</dc:title>
  <dc:creator>XMG</dc:creator>
  <cp:lastModifiedBy>XMG</cp:lastModifiedBy>
  <cp:revision>68</cp:revision>
  <dcterms:created xsi:type="dcterms:W3CDTF">2022-05-28T15:02:04Z</dcterms:created>
  <dcterms:modified xsi:type="dcterms:W3CDTF">2022-06-01T06:04:25Z</dcterms:modified>
</cp:coreProperties>
</file>