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5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69" r:id="rId7"/>
    <p:sldId id="258" r:id="rId8"/>
    <p:sldId id="260" r:id="rId9"/>
    <p:sldId id="266" r:id="rId10"/>
    <p:sldId id="268" r:id="rId11"/>
    <p:sldId id="272" r:id="rId12"/>
    <p:sldId id="261" r:id="rId13"/>
    <p:sldId id="262" r:id="rId14"/>
    <p:sldId id="263" r:id="rId15"/>
    <p:sldId id="273" r:id="rId16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335"/>
    <a:srgbClr val="FFC000"/>
    <a:srgbClr val="3CB28F"/>
    <a:srgbClr val="FFDA5F"/>
    <a:srgbClr val="03A5C6"/>
    <a:srgbClr val="94BF56"/>
    <a:srgbClr val="EC636A"/>
    <a:srgbClr val="E5E0C7"/>
    <a:srgbClr val="FAED8C"/>
    <a:srgbClr val="0C2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7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&#1060;&#1091;&#1090;&#1073;&#1086;&#1083;&#1085;&#1080;%20&#1090;&#1086;&#1087;&#1082;&#1080;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49BC44-C8AA-457D-957F-C0913F46F70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34844DFE-B48A-4B18-9971-EFBDD8C3E008}" type="pres">
      <dgm:prSet presAssocID="{6849BC44-C8AA-457D-957F-C0913F46F70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AD7A627C-F59E-4DC4-89BE-EFE7401D4528}" type="presOf" srcId="{6849BC44-C8AA-457D-957F-C0913F46F706}" destId="{34844DFE-B48A-4B18-9971-EFBDD8C3E00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3A1AD1-A20A-4F55-B7AD-53EEDC3A9E53}" type="doc">
      <dgm:prSet loTypeId="urn:microsoft.com/office/officeart/2005/8/layout/cycle5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bg-BG"/>
        </a:p>
      </dgm:t>
    </dgm:pt>
    <dgm:pt modelId="{18AD5143-321D-4731-AAC8-E57CD510F050}">
      <dgm:prSet phldrT="[Текст]" custT="1"/>
      <dgm:spPr>
        <a:solidFill>
          <a:srgbClr val="FFDA5F"/>
        </a:solidFill>
      </dgm:spPr>
      <dgm:t>
        <a:bodyPr/>
        <a:lstStyle/>
        <a:p>
          <a:r>
            <a:rPr lang="bg-BG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3</a:t>
          </a:r>
          <a:endParaRPr lang="bg-BG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E2D66F-BF06-40F2-8D66-37C2EC360DDB}" type="sibTrans" cxnId="{5CB103A6-C332-4FEA-8233-990CBE9E6C21}">
      <dgm:prSet/>
      <dgm:spPr/>
      <dgm:t>
        <a:bodyPr/>
        <a:lstStyle/>
        <a:p>
          <a:endParaRPr lang="bg-BG"/>
        </a:p>
      </dgm:t>
    </dgm:pt>
    <dgm:pt modelId="{EE1CC9FA-068C-4FA6-AF2E-221B3F581CF8}" type="parTrans" cxnId="{5CB103A6-C332-4FEA-8233-990CBE9E6C21}">
      <dgm:prSet/>
      <dgm:spPr/>
      <dgm:t>
        <a:bodyPr/>
        <a:lstStyle/>
        <a:p>
          <a:endParaRPr lang="bg-BG"/>
        </a:p>
      </dgm:t>
    </dgm:pt>
    <dgm:pt modelId="{1AC06718-4E4F-4831-9920-38A0BF650622}">
      <dgm:prSet phldrT="[Текст]" custT="1"/>
      <dgm:spPr>
        <a:solidFill>
          <a:srgbClr val="03A5C6"/>
        </a:solidFill>
      </dgm:spPr>
      <dgm:t>
        <a:bodyPr/>
        <a:lstStyle/>
        <a:p>
          <a:r>
            <a:rPr lang="bg-BG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2</a:t>
          </a:r>
          <a:endParaRPr lang="bg-BG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F0D33E-1EBD-4788-B4A9-D5CD5FA56849}" type="sibTrans" cxnId="{334EA82A-78BF-41DA-A5C2-CF28969CE3A8}">
      <dgm:prSet/>
      <dgm:spPr/>
      <dgm:t>
        <a:bodyPr/>
        <a:lstStyle/>
        <a:p>
          <a:endParaRPr lang="bg-BG"/>
        </a:p>
      </dgm:t>
    </dgm:pt>
    <dgm:pt modelId="{AA0C3BBF-A228-4FC8-A49A-6110DA1C1671}" type="parTrans" cxnId="{334EA82A-78BF-41DA-A5C2-CF28969CE3A8}">
      <dgm:prSet/>
      <dgm:spPr/>
      <dgm:t>
        <a:bodyPr/>
        <a:lstStyle/>
        <a:p>
          <a:endParaRPr lang="bg-BG"/>
        </a:p>
      </dgm:t>
    </dgm:pt>
    <dgm:pt modelId="{39E18A6C-036E-4092-AA8B-07327DAF8311}">
      <dgm:prSet phldrT="[Текст]" custT="1"/>
      <dgm:spPr>
        <a:solidFill>
          <a:srgbClr val="94BF56"/>
        </a:solidFill>
        <a:ln>
          <a:solidFill>
            <a:srgbClr val="3CB28F"/>
          </a:solidFill>
        </a:ln>
      </dgm:spPr>
      <dgm:t>
        <a:bodyPr/>
        <a:lstStyle/>
        <a:p>
          <a:r>
            <a:rPr lang="bg-BG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1</a:t>
          </a:r>
          <a:endParaRPr lang="bg-BG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file"/>
          </dgm14:cNvPr>
        </a:ext>
      </dgm:extLst>
    </dgm:pt>
    <dgm:pt modelId="{F6D4788B-5A07-4B03-B617-62785196E2F1}" type="sibTrans" cxnId="{273A75C4-EF8D-47D5-9722-B99A42D86F80}">
      <dgm:prSet/>
      <dgm:spPr/>
      <dgm:t>
        <a:bodyPr/>
        <a:lstStyle/>
        <a:p>
          <a:endParaRPr lang="bg-BG"/>
        </a:p>
      </dgm:t>
    </dgm:pt>
    <dgm:pt modelId="{AB752392-B0E7-45D9-A94F-D6314A2D9566}" type="parTrans" cxnId="{273A75C4-EF8D-47D5-9722-B99A42D86F80}">
      <dgm:prSet/>
      <dgm:spPr/>
      <dgm:t>
        <a:bodyPr/>
        <a:lstStyle/>
        <a:p>
          <a:endParaRPr lang="bg-BG"/>
        </a:p>
      </dgm:t>
    </dgm:pt>
    <dgm:pt modelId="{7D9924FB-40D5-4DA4-A361-EAC8F0C6A751}">
      <dgm:prSet phldrT="[Текст]" custT="1"/>
      <dgm:spPr/>
      <dgm:t>
        <a:bodyPr/>
        <a:lstStyle/>
        <a:p>
          <a:endParaRPr lang="en-US" sz="3200" baseline="0" dirty="0" smtClean="0"/>
        </a:p>
        <a:p>
          <a:r>
            <a:rPr lang="bg-BG" sz="3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Изследователски задачи</a:t>
          </a:r>
        </a:p>
        <a:p>
          <a:endParaRPr lang="bg-BG" sz="1100" dirty="0"/>
        </a:p>
      </dgm:t>
    </dgm:pt>
    <dgm:pt modelId="{445D512B-3B67-4FB2-B0EB-DAB28FFE9646}" type="sibTrans" cxnId="{87CBB3B2-8CBC-4C8C-A444-3DF5FA72A15F}">
      <dgm:prSet/>
      <dgm:spPr/>
      <dgm:t>
        <a:bodyPr/>
        <a:lstStyle/>
        <a:p>
          <a:endParaRPr lang="bg-BG" dirty="0"/>
        </a:p>
      </dgm:t>
    </dgm:pt>
    <dgm:pt modelId="{BF85DDF4-8BE2-480B-B821-E599A262A248}" type="parTrans" cxnId="{87CBB3B2-8CBC-4C8C-A444-3DF5FA72A15F}">
      <dgm:prSet/>
      <dgm:spPr/>
      <dgm:t>
        <a:bodyPr/>
        <a:lstStyle/>
        <a:p>
          <a:endParaRPr lang="bg-BG"/>
        </a:p>
      </dgm:t>
    </dgm:pt>
    <dgm:pt modelId="{BE3186B3-3508-4040-B2EE-E57DC5E20288}" type="pres">
      <dgm:prSet presAssocID="{2F3A1AD1-A20A-4F55-B7AD-53EEDC3A9E5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3F48A78E-616E-4BA2-852D-029CA774D186}" type="pres">
      <dgm:prSet presAssocID="{7D9924FB-40D5-4DA4-A361-EAC8F0C6A751}" presName="node" presStyleLbl="node1" presStyleIdx="0" presStyleCnt="4" custScaleX="203117" custScaleY="98065" custRadScaleRad="77267" custRadScaleInc="884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BC955C7-A9ED-4D20-A76A-088054FA8A6D}" type="pres">
      <dgm:prSet presAssocID="{7D9924FB-40D5-4DA4-A361-EAC8F0C6A751}" presName="spNode" presStyleCnt="0"/>
      <dgm:spPr/>
      <dgm:t>
        <a:bodyPr/>
        <a:lstStyle/>
        <a:p>
          <a:endParaRPr lang="bg-BG"/>
        </a:p>
      </dgm:t>
    </dgm:pt>
    <dgm:pt modelId="{CCA520FB-B687-4BA1-8EA8-630274177AEE}" type="pres">
      <dgm:prSet presAssocID="{445D512B-3B67-4FB2-B0EB-DAB28FFE9646}" presName="sibTrans" presStyleLbl="sibTrans1D1" presStyleIdx="0" presStyleCnt="4"/>
      <dgm:spPr/>
      <dgm:t>
        <a:bodyPr/>
        <a:lstStyle/>
        <a:p>
          <a:endParaRPr lang="bg-BG"/>
        </a:p>
      </dgm:t>
    </dgm:pt>
    <dgm:pt modelId="{788FE47D-B6A7-4147-A876-445FCC9B0FF6}" type="pres">
      <dgm:prSet presAssocID="{39E18A6C-036E-4092-AA8B-07327DAF8311}" presName="node" presStyleLbl="node1" presStyleIdx="1" presStyleCnt="4" custRadScaleRad="141716" custRadScaleInc="1966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D31AEBA-CD87-4D67-93DF-2937682D3A8C}" type="pres">
      <dgm:prSet presAssocID="{39E18A6C-036E-4092-AA8B-07327DAF8311}" presName="spNode" presStyleCnt="0"/>
      <dgm:spPr/>
      <dgm:t>
        <a:bodyPr/>
        <a:lstStyle/>
        <a:p>
          <a:endParaRPr lang="bg-BG"/>
        </a:p>
      </dgm:t>
    </dgm:pt>
    <dgm:pt modelId="{26AA92BC-63F2-4303-A593-5606E057826D}" type="pres">
      <dgm:prSet presAssocID="{F6D4788B-5A07-4B03-B617-62785196E2F1}" presName="sibTrans" presStyleLbl="sibTrans1D1" presStyleIdx="1" presStyleCnt="4"/>
      <dgm:spPr/>
      <dgm:t>
        <a:bodyPr/>
        <a:lstStyle/>
        <a:p>
          <a:endParaRPr lang="bg-BG"/>
        </a:p>
      </dgm:t>
    </dgm:pt>
    <dgm:pt modelId="{096A7F68-DFAC-4C52-970F-51A4C3DDECF5}" type="pres">
      <dgm:prSet presAssocID="{1AC06718-4E4F-4831-9920-38A0BF650622}" presName="node" presStyleLbl="node1" presStyleIdx="2" presStyleCnt="4" custRadScaleRad="92086" custRadScaleInc="-744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87C3FA3-C774-47E3-8092-E51B3596DD5A}" type="pres">
      <dgm:prSet presAssocID="{1AC06718-4E4F-4831-9920-38A0BF650622}" presName="spNode" presStyleCnt="0"/>
      <dgm:spPr/>
      <dgm:t>
        <a:bodyPr/>
        <a:lstStyle/>
        <a:p>
          <a:endParaRPr lang="bg-BG"/>
        </a:p>
      </dgm:t>
    </dgm:pt>
    <dgm:pt modelId="{CBF8A766-7FAC-416F-A152-7F2AB5E3297D}" type="pres">
      <dgm:prSet presAssocID="{36F0D33E-1EBD-4788-B4A9-D5CD5FA56849}" presName="sibTrans" presStyleLbl="sibTrans1D1" presStyleIdx="2" presStyleCnt="4"/>
      <dgm:spPr/>
      <dgm:t>
        <a:bodyPr/>
        <a:lstStyle/>
        <a:p>
          <a:endParaRPr lang="bg-BG"/>
        </a:p>
      </dgm:t>
    </dgm:pt>
    <dgm:pt modelId="{4E182E82-344D-4A4B-9F06-1645F6A0BCE0}" type="pres">
      <dgm:prSet presAssocID="{18AD5143-321D-4731-AAC8-E57CD510F050}" presName="node" presStyleLbl="node1" presStyleIdx="3" presStyleCnt="4" custRadScaleRad="118091" custRadScaleInc="-1385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3719569-BB37-4E77-BC51-BB1B3908FC86}" type="pres">
      <dgm:prSet presAssocID="{18AD5143-321D-4731-AAC8-E57CD510F050}" presName="spNode" presStyleCnt="0"/>
      <dgm:spPr/>
      <dgm:t>
        <a:bodyPr/>
        <a:lstStyle/>
        <a:p>
          <a:endParaRPr lang="bg-BG"/>
        </a:p>
      </dgm:t>
    </dgm:pt>
    <dgm:pt modelId="{A0C2C310-D988-4C2A-8D4A-C91416120295}" type="pres">
      <dgm:prSet presAssocID="{AEE2D66F-BF06-40F2-8D66-37C2EC360DDB}" presName="sibTrans" presStyleLbl="sibTrans1D1" presStyleIdx="3" presStyleCnt="4"/>
      <dgm:spPr/>
      <dgm:t>
        <a:bodyPr/>
        <a:lstStyle/>
        <a:p>
          <a:endParaRPr lang="bg-BG"/>
        </a:p>
      </dgm:t>
    </dgm:pt>
  </dgm:ptLst>
  <dgm:cxnLst>
    <dgm:cxn modelId="{2ED80973-A70C-4202-916F-EB005B6D1809}" type="presOf" srcId="{1AC06718-4E4F-4831-9920-38A0BF650622}" destId="{096A7F68-DFAC-4C52-970F-51A4C3DDECF5}" srcOrd="0" destOrd="0" presId="urn:microsoft.com/office/officeart/2005/8/layout/cycle5"/>
    <dgm:cxn modelId="{273A75C4-EF8D-47D5-9722-B99A42D86F80}" srcId="{2F3A1AD1-A20A-4F55-B7AD-53EEDC3A9E53}" destId="{39E18A6C-036E-4092-AA8B-07327DAF8311}" srcOrd="1" destOrd="0" parTransId="{AB752392-B0E7-45D9-A94F-D6314A2D9566}" sibTransId="{F6D4788B-5A07-4B03-B617-62785196E2F1}"/>
    <dgm:cxn modelId="{083B5791-8E4D-43CF-9DFA-22232DF599AC}" type="presOf" srcId="{AEE2D66F-BF06-40F2-8D66-37C2EC360DDB}" destId="{A0C2C310-D988-4C2A-8D4A-C91416120295}" srcOrd="0" destOrd="0" presId="urn:microsoft.com/office/officeart/2005/8/layout/cycle5"/>
    <dgm:cxn modelId="{51875F71-3943-4E80-99EB-CFB0B1F674C5}" type="presOf" srcId="{2F3A1AD1-A20A-4F55-B7AD-53EEDC3A9E53}" destId="{BE3186B3-3508-4040-B2EE-E57DC5E20288}" srcOrd="0" destOrd="0" presId="urn:microsoft.com/office/officeart/2005/8/layout/cycle5"/>
    <dgm:cxn modelId="{8AD30F83-942A-46E1-8EEF-49BC9AFA6048}" type="presOf" srcId="{445D512B-3B67-4FB2-B0EB-DAB28FFE9646}" destId="{CCA520FB-B687-4BA1-8EA8-630274177AEE}" srcOrd="0" destOrd="0" presId="urn:microsoft.com/office/officeart/2005/8/layout/cycle5"/>
    <dgm:cxn modelId="{4467F52A-6789-4B51-B015-07729CF0ED9A}" type="presOf" srcId="{36F0D33E-1EBD-4788-B4A9-D5CD5FA56849}" destId="{CBF8A766-7FAC-416F-A152-7F2AB5E3297D}" srcOrd="0" destOrd="0" presId="urn:microsoft.com/office/officeart/2005/8/layout/cycle5"/>
    <dgm:cxn modelId="{87CBB3B2-8CBC-4C8C-A444-3DF5FA72A15F}" srcId="{2F3A1AD1-A20A-4F55-B7AD-53EEDC3A9E53}" destId="{7D9924FB-40D5-4DA4-A361-EAC8F0C6A751}" srcOrd="0" destOrd="0" parTransId="{BF85DDF4-8BE2-480B-B821-E599A262A248}" sibTransId="{445D512B-3B67-4FB2-B0EB-DAB28FFE9646}"/>
    <dgm:cxn modelId="{A94F2BEC-4087-4002-A09D-E9951A7192F2}" type="presOf" srcId="{39E18A6C-036E-4092-AA8B-07327DAF8311}" destId="{788FE47D-B6A7-4147-A876-445FCC9B0FF6}" srcOrd="0" destOrd="0" presId="urn:microsoft.com/office/officeart/2005/8/layout/cycle5"/>
    <dgm:cxn modelId="{60832EEC-DA45-478F-9510-7E5F57989A9F}" type="presOf" srcId="{7D9924FB-40D5-4DA4-A361-EAC8F0C6A751}" destId="{3F48A78E-616E-4BA2-852D-029CA774D186}" srcOrd="0" destOrd="0" presId="urn:microsoft.com/office/officeart/2005/8/layout/cycle5"/>
    <dgm:cxn modelId="{827DCB68-2DCE-4D1A-8663-D1CECF8A1C6F}" type="presOf" srcId="{F6D4788B-5A07-4B03-B617-62785196E2F1}" destId="{26AA92BC-63F2-4303-A593-5606E057826D}" srcOrd="0" destOrd="0" presId="urn:microsoft.com/office/officeart/2005/8/layout/cycle5"/>
    <dgm:cxn modelId="{A727B27B-134C-493F-99EB-FE6E4A1FA7B9}" type="presOf" srcId="{18AD5143-321D-4731-AAC8-E57CD510F050}" destId="{4E182E82-344D-4A4B-9F06-1645F6A0BCE0}" srcOrd="0" destOrd="0" presId="urn:microsoft.com/office/officeart/2005/8/layout/cycle5"/>
    <dgm:cxn modelId="{5CB103A6-C332-4FEA-8233-990CBE9E6C21}" srcId="{2F3A1AD1-A20A-4F55-B7AD-53EEDC3A9E53}" destId="{18AD5143-321D-4731-AAC8-E57CD510F050}" srcOrd="3" destOrd="0" parTransId="{EE1CC9FA-068C-4FA6-AF2E-221B3F581CF8}" sibTransId="{AEE2D66F-BF06-40F2-8D66-37C2EC360DDB}"/>
    <dgm:cxn modelId="{334EA82A-78BF-41DA-A5C2-CF28969CE3A8}" srcId="{2F3A1AD1-A20A-4F55-B7AD-53EEDC3A9E53}" destId="{1AC06718-4E4F-4831-9920-38A0BF650622}" srcOrd="2" destOrd="0" parTransId="{AA0C3BBF-A228-4FC8-A49A-6110DA1C1671}" sibTransId="{36F0D33E-1EBD-4788-B4A9-D5CD5FA56849}"/>
    <dgm:cxn modelId="{C0008078-CCE3-4908-A61A-DCBA7689B8F2}" type="presParOf" srcId="{BE3186B3-3508-4040-B2EE-E57DC5E20288}" destId="{3F48A78E-616E-4BA2-852D-029CA774D186}" srcOrd="0" destOrd="0" presId="urn:microsoft.com/office/officeart/2005/8/layout/cycle5"/>
    <dgm:cxn modelId="{1D3FD139-8BD5-4DB5-AFB8-9FEE03901EB0}" type="presParOf" srcId="{BE3186B3-3508-4040-B2EE-E57DC5E20288}" destId="{EBC955C7-A9ED-4D20-A76A-088054FA8A6D}" srcOrd="1" destOrd="0" presId="urn:microsoft.com/office/officeart/2005/8/layout/cycle5"/>
    <dgm:cxn modelId="{C7F55F61-C85A-4650-B79F-B2CFD9AA0CE6}" type="presParOf" srcId="{BE3186B3-3508-4040-B2EE-E57DC5E20288}" destId="{CCA520FB-B687-4BA1-8EA8-630274177AEE}" srcOrd="2" destOrd="0" presId="urn:microsoft.com/office/officeart/2005/8/layout/cycle5"/>
    <dgm:cxn modelId="{17961BE7-D07B-4ECB-9A17-40996D9F3B0B}" type="presParOf" srcId="{BE3186B3-3508-4040-B2EE-E57DC5E20288}" destId="{788FE47D-B6A7-4147-A876-445FCC9B0FF6}" srcOrd="3" destOrd="0" presId="urn:microsoft.com/office/officeart/2005/8/layout/cycle5"/>
    <dgm:cxn modelId="{DAAFFB70-70E5-4EC2-96B5-FCB0F19CDD3A}" type="presParOf" srcId="{BE3186B3-3508-4040-B2EE-E57DC5E20288}" destId="{5D31AEBA-CD87-4D67-93DF-2937682D3A8C}" srcOrd="4" destOrd="0" presId="urn:microsoft.com/office/officeart/2005/8/layout/cycle5"/>
    <dgm:cxn modelId="{8297E55F-5889-4026-BE8F-2E20BF1A54B1}" type="presParOf" srcId="{BE3186B3-3508-4040-B2EE-E57DC5E20288}" destId="{26AA92BC-63F2-4303-A593-5606E057826D}" srcOrd="5" destOrd="0" presId="urn:microsoft.com/office/officeart/2005/8/layout/cycle5"/>
    <dgm:cxn modelId="{F5921FC5-E2A6-4F42-BD46-CA912067769C}" type="presParOf" srcId="{BE3186B3-3508-4040-B2EE-E57DC5E20288}" destId="{096A7F68-DFAC-4C52-970F-51A4C3DDECF5}" srcOrd="6" destOrd="0" presId="urn:microsoft.com/office/officeart/2005/8/layout/cycle5"/>
    <dgm:cxn modelId="{CB6926A5-0D1E-483F-9BC7-E5485A132E2C}" type="presParOf" srcId="{BE3186B3-3508-4040-B2EE-E57DC5E20288}" destId="{F87C3FA3-C774-47E3-8092-E51B3596DD5A}" srcOrd="7" destOrd="0" presId="urn:microsoft.com/office/officeart/2005/8/layout/cycle5"/>
    <dgm:cxn modelId="{3A47260A-8633-4F6B-9377-8803DAE3C9C0}" type="presParOf" srcId="{BE3186B3-3508-4040-B2EE-E57DC5E20288}" destId="{CBF8A766-7FAC-416F-A152-7F2AB5E3297D}" srcOrd="8" destOrd="0" presId="urn:microsoft.com/office/officeart/2005/8/layout/cycle5"/>
    <dgm:cxn modelId="{0187D936-D6D1-4482-A800-CE60321247D8}" type="presParOf" srcId="{BE3186B3-3508-4040-B2EE-E57DC5E20288}" destId="{4E182E82-344D-4A4B-9F06-1645F6A0BCE0}" srcOrd="9" destOrd="0" presId="urn:microsoft.com/office/officeart/2005/8/layout/cycle5"/>
    <dgm:cxn modelId="{E97F055B-7F51-4A58-B7EA-AC10ACB08081}" type="presParOf" srcId="{BE3186B3-3508-4040-B2EE-E57DC5E20288}" destId="{13719569-BB37-4E77-BC51-BB1B3908FC86}" srcOrd="10" destOrd="0" presId="urn:microsoft.com/office/officeart/2005/8/layout/cycle5"/>
    <dgm:cxn modelId="{56B25A2C-4D76-4704-B180-29D788D0CC3B}" type="presParOf" srcId="{BE3186B3-3508-4040-B2EE-E57DC5E20288}" destId="{A0C2C310-D988-4C2A-8D4A-C91416120295}" srcOrd="11" destOrd="0" presId="urn:microsoft.com/office/officeart/2005/8/layout/cycle5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8A78E-616E-4BA2-852D-029CA774D186}">
      <dsp:nvSpPr>
        <dsp:cNvPr id="0" name=""/>
        <dsp:cNvSpPr/>
      </dsp:nvSpPr>
      <dsp:spPr>
        <a:xfrm>
          <a:off x="2267137" y="498090"/>
          <a:ext cx="4075855" cy="12790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baseline="0" dirty="0" smtClean="0"/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Изследователски задачи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1100" kern="1200" dirty="0"/>
        </a:p>
      </dsp:txBody>
      <dsp:txXfrm>
        <a:off x="2329577" y="560530"/>
        <a:ext cx="3950975" cy="1154206"/>
      </dsp:txXfrm>
    </dsp:sp>
    <dsp:sp modelId="{CCA520FB-B687-4BA1-8EA8-630274177AEE}">
      <dsp:nvSpPr>
        <dsp:cNvPr id="0" name=""/>
        <dsp:cNvSpPr/>
      </dsp:nvSpPr>
      <dsp:spPr>
        <a:xfrm>
          <a:off x="2475181" y="1681837"/>
          <a:ext cx="4307604" cy="4307604"/>
        </a:xfrm>
        <a:custGeom>
          <a:avLst/>
          <a:gdLst/>
          <a:ahLst/>
          <a:cxnLst/>
          <a:rect l="0" t="0" r="0" b="0"/>
          <a:pathLst>
            <a:path>
              <a:moveTo>
                <a:pt x="3018434" y="181170"/>
              </a:moveTo>
              <a:arcTo wR="2153802" hR="2153802" stAng="17620111" swAng="1208151"/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FE47D-B6A7-4147-A876-445FCC9B0FF6}">
      <dsp:nvSpPr>
        <dsp:cNvPr id="0" name=""/>
        <dsp:cNvSpPr/>
      </dsp:nvSpPr>
      <dsp:spPr>
        <a:xfrm>
          <a:off x="6260796" y="2461637"/>
          <a:ext cx="2006653" cy="1304325"/>
        </a:xfrm>
        <a:prstGeom prst="roundRect">
          <a:avLst/>
        </a:prstGeom>
        <a:solidFill>
          <a:srgbClr val="94BF56"/>
        </a:solidFill>
        <a:ln>
          <a:solidFill>
            <a:srgbClr val="3CB28F"/>
          </a:solidFill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1</a:t>
          </a:r>
          <a:endParaRPr lang="bg-BG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24468" y="2525309"/>
        <a:ext cx="1879309" cy="1176981"/>
      </dsp:txXfrm>
    </dsp:sp>
    <dsp:sp modelId="{26AA92BC-63F2-4303-A593-5606E057826D}">
      <dsp:nvSpPr>
        <dsp:cNvPr id="0" name=""/>
        <dsp:cNvSpPr/>
      </dsp:nvSpPr>
      <dsp:spPr>
        <a:xfrm>
          <a:off x="3373002" y="166587"/>
          <a:ext cx="4307604" cy="4307604"/>
        </a:xfrm>
        <a:custGeom>
          <a:avLst/>
          <a:gdLst/>
          <a:ahLst/>
          <a:cxnLst/>
          <a:rect l="0" t="0" r="0" b="0"/>
          <a:pathLst>
            <a:path>
              <a:moveTo>
                <a:pt x="3464928" y="3862547"/>
              </a:moveTo>
              <a:arcTo wR="2153802" hR="2153802" stAng="3150052" swAng="1978133"/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A7F68-DFAC-4C52-970F-51A4C3DDECF5}">
      <dsp:nvSpPr>
        <dsp:cNvPr id="0" name=""/>
        <dsp:cNvSpPr/>
      </dsp:nvSpPr>
      <dsp:spPr>
        <a:xfrm>
          <a:off x="3302010" y="4129707"/>
          <a:ext cx="2006653" cy="1304325"/>
        </a:xfrm>
        <a:prstGeom prst="roundRect">
          <a:avLst/>
        </a:prstGeom>
        <a:solidFill>
          <a:srgbClr val="03A5C6"/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2</a:t>
          </a:r>
          <a:endParaRPr lang="bg-BG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65682" y="4193379"/>
        <a:ext cx="1879309" cy="1176981"/>
      </dsp:txXfrm>
    </dsp:sp>
    <dsp:sp modelId="{CBF8A766-7FAC-416F-A152-7F2AB5E3297D}">
      <dsp:nvSpPr>
        <dsp:cNvPr id="0" name=""/>
        <dsp:cNvSpPr/>
      </dsp:nvSpPr>
      <dsp:spPr>
        <a:xfrm>
          <a:off x="1450604" y="267667"/>
          <a:ext cx="4307604" cy="4307604"/>
        </a:xfrm>
        <a:custGeom>
          <a:avLst/>
          <a:gdLst/>
          <a:ahLst/>
          <a:cxnLst/>
          <a:rect l="0" t="0" r="0" b="0"/>
          <a:pathLst>
            <a:path>
              <a:moveTo>
                <a:pt x="1512698" y="4209975"/>
              </a:moveTo>
              <a:arcTo wR="2153802" hR="2153802" stAng="6439032" swAng="1745669"/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82E82-344D-4A4B-9F06-1645F6A0BCE0}">
      <dsp:nvSpPr>
        <dsp:cNvPr id="0" name=""/>
        <dsp:cNvSpPr/>
      </dsp:nvSpPr>
      <dsp:spPr>
        <a:xfrm>
          <a:off x="687925" y="2332176"/>
          <a:ext cx="2006653" cy="1304325"/>
        </a:xfrm>
        <a:prstGeom prst="roundRect">
          <a:avLst/>
        </a:prstGeom>
        <a:solidFill>
          <a:srgbClr val="FFDA5F"/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Екип 3</a:t>
          </a:r>
          <a:endParaRPr lang="bg-BG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1597" y="2395848"/>
        <a:ext cx="1879309" cy="1176981"/>
      </dsp:txXfrm>
    </dsp:sp>
    <dsp:sp modelId="{A0C2C310-D988-4C2A-8D4A-C91416120295}">
      <dsp:nvSpPr>
        <dsp:cNvPr id="0" name=""/>
        <dsp:cNvSpPr/>
      </dsp:nvSpPr>
      <dsp:spPr>
        <a:xfrm>
          <a:off x="2064717" y="1615524"/>
          <a:ext cx="4307604" cy="4307604"/>
        </a:xfrm>
        <a:custGeom>
          <a:avLst/>
          <a:gdLst/>
          <a:ahLst/>
          <a:cxnLst/>
          <a:rect l="0" t="0" r="0" b="0"/>
          <a:pathLst>
            <a:path>
              <a:moveTo>
                <a:pt x="684181" y="579293"/>
              </a:moveTo>
              <a:arcTo wR="2153802" hR="2153802" stAng="13618404" swAng="934166"/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3EFCE30D-B315-4490-BDF9-72E59F518C77}" type="datetime1">
              <a:rPr lang="bg-BG" smtClean="0"/>
              <a:pPr algn="r" rtl="0"/>
              <a:t>3.5.2022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D6C6981-1E65-4D96-93C3-A34E8366822F}" type="datetime1">
              <a:rPr lang="bg-BG" smtClean="0"/>
              <a:pPr/>
              <a:t>3.5.2022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0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-BG" noProof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noProof="0"/>
              <a:t>Второ </a:t>
            </a:r>
            <a:r>
              <a:rPr lang="bg-BG" noProof="0" dirty="0"/>
              <a:t>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6902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90515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9512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5051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07100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64378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85349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9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477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47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bg-BG" smtClean="0"/>
              <a:pPr/>
              <a:t>11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0475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FD222-69C3-42CC-A050-6B0AC3ECAEB5}" type="datetime1">
              <a:rPr lang="bg-BG" smtClean="0"/>
              <a:pPr/>
              <a:t>3.5.2022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489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85D-3A1E-4F6B-8E93-83A906E776C0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20207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888188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2C29-44A7-4B87-B63D-CDC37C998C56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942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FCC3-DC4C-4B89-AFD5-284092FC7249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80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1F08F-FEE4-42BD-9DD4-D5F92342AC09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681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50957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90441-C54B-4564-B840-650F85B39636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2186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4B7A-507A-4C2B-B6A9-5CE944C15051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8299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00793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083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06826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2773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219519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3A8B-C815-4F11-BA5E-EF983C3C4DCE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7657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4B1C-28EB-49AB-986D-57CD7AA6C7C7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1874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лавен слайд с карти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bg-BG" noProof="0" smtClean="0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bg-BG" noProof="0" smtClean="0"/>
              <a:t>Щракнете, за да редактирате стила на подзаглавието в образеца</a:t>
            </a:r>
            <a:endParaRPr lang="bg-BG" noProof="0" dirty="0"/>
          </a:p>
        </p:txBody>
      </p:sp>
      <p:sp>
        <p:nvSpPr>
          <p:cNvPr id="11" name="Контейнер за картина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noProof="0" smtClean="0"/>
              <a:t>Щракнете върху иконата, за да добавите картина</a:t>
            </a:r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89391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FE558-0C59-45DE-B7A0-59715944E568}" type="datetime1">
              <a:rPr lang="bg-BG" noProof="0" smtClean="0"/>
              <a:pPr/>
              <a:t>3.5.2022 г.</a:t>
            </a:fld>
            <a:endParaRPr lang="bg-BG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bg-BG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F54DE5-C571-48E8-A5BC-B369434E2F44}" type="slidenum">
              <a:rPr lang="bg-BG" noProof="0" smtClean="0"/>
              <a:pPr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52596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8;&#1077;&#1079;&#1077;&#1085;&#1090;&#1072;&#1094;&#1080;&#1080;%20&#1077;&#1082;&#1080;&#1087;&#1080;/&#1052;&#1072;&#1090;&#1077;&#1084;&#1072;&#1090;&#1080;&#1082;&#1072;&#1090;&#1072;%20&#1080;%20&#1092;&#1086;&#1083;&#1082;&#1083;&#1086;&#1088;&#1098;&#1090;%20-%20&#1087;&#1098;&#1088;&#1074;&#1080;%20&#1077;&#1082;&#1080;&#1087;.pptx" TargetMode="External"/><Relationship Id="rId7" Type="http://schemas.openxmlformats.org/officeDocument/2006/relationships/hyperlink" Target="&#1082;&#1088;&#1072;&#1090;&#1098;&#1082;-&#1088;&#1077;&#1095;&#1085;&#1080;&#1082;-3.pub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learningapps.org/display?v=ptcwj9y7j2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8;&#1077;&#1079;&#1077;&#1085;&#1090;&#1072;&#1094;&#1080;&#1080;%20&#1077;&#1082;&#1080;&#1087;&#1080;/&#1055;&#1048;&#1057;&#1040;&#1058;&#1045;&#1051;&#1048;%20&#1052;&#1040;&#1058;&#1045;&#1052;&#1040;&#1058;&#1048;&#1062;&#1048;%20&#1077;&#1082;&#1080;&#1087;%202%20%5bAutosaved%5d%201.pptx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learningapps.org/watch?v=pxgob9vit2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8;&#1077;&#1079;&#1077;&#1085;&#1090;&#1072;&#1094;&#1080;&#1080;%20&#1077;&#1082;&#1080;&#1087;&#1080;/&#1052;&#1072;&#1090;&#1077;&#1084;&#1072;&#1090;&#1080;&#1095;&#1077;&#1089;&#1082;&#1072;%20&#1087;&#1086;&#1077;&#1079;&#1080;&#1103;.ppt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watch?v=pxf9eysjj22" TargetMode="External"/><Relationship Id="rId2" Type="http://schemas.openxmlformats.org/officeDocument/2006/relationships/hyperlink" Target="https://learningapps.org/watch?v=pr09fpjy22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&#1084;&#1072;&#1090;&#1077;&#1084;&#1072;&#1090;&#1080;&#1095;&#1077;&#1089;&#1082;&#1086;%20&#1089;&#1090;&#1080;&#1093;&#1086;&#1090;&#1074;&#1086;&#1088;&#1077;&#1085;&#1080;&#1077;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geogebra-export%20111.doc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&#1075;&#1088;&#1072;&#1092;&#1080;&#1082;&#1072;2.docx" TargetMode="External"/><Relationship Id="rId5" Type="http://schemas.openxmlformats.org/officeDocument/2006/relationships/hyperlink" Target="&#1056;&#1077;&#1096;&#1077;&#1090;&#1082;&#1080;%20&#1080;%20&#1073;&#1072;&#1083;&#1082;&#1086;&#1085;.docx" TargetMode="External"/><Relationship Id="rId4" Type="http://schemas.openxmlformats.org/officeDocument/2006/relationships/hyperlink" Target="&#1060;&#1091;&#1090;&#1073;&#1086;&#1083;&#1085;&#1080;%20&#1090;&#1086;&#1087;&#1082;&#1080;.doc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  <a:alpha val="98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42" y="3559008"/>
            <a:ext cx="3068535" cy="306853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563" b="92813" l="10625" r="90625">
                        <a14:foregroundMark x1="25375" y1="70469" x2="20500" y2="74219"/>
                        <a14:foregroundMark x1="22750" y1="75156" x2="32000" y2="81406"/>
                        <a14:foregroundMark x1="34500" y1="85156" x2="42500" y2="91250"/>
                        <a14:foregroundMark x1="42625" y1="91875" x2="54125" y2="88906"/>
                        <a14:foregroundMark x1="55000" y1="89688" x2="65250" y2="90781"/>
                        <a14:foregroundMark x1="73250" y1="40625" x2="72875" y2="73281"/>
                        <a14:foregroundMark x1="72375" y1="69375" x2="77125" y2="79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591" y="3613851"/>
            <a:ext cx="3856516" cy="32815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лавие 5"/>
          <p:cNvSpPr>
            <a:spLocks noGrp="1"/>
          </p:cNvSpPr>
          <p:nvPr>
            <p:ph type="ctrTitle"/>
          </p:nvPr>
        </p:nvSpPr>
        <p:spPr>
          <a:xfrm>
            <a:off x="3378925" y="1884091"/>
            <a:ext cx="5817348" cy="4107788"/>
          </a:xfrm>
        </p:spPr>
        <p:txBody>
          <a:bodyPr rtlCol="0" anchor="ctr">
            <a:normAutofit/>
          </a:bodyPr>
          <a:lstStyle/>
          <a:p>
            <a:pPr algn="ctr" rtl="0">
              <a:lnSpc>
                <a:spcPct val="150000"/>
              </a:lnSpc>
            </a:pPr>
            <a:r>
              <a:rPr lang="bg-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През универсалния език на </a:t>
            </a:r>
            <a:r>
              <a:rPr lang="bg-BG" sz="3200" b="1" dirty="0" smtClean="0">
                <a:solidFill>
                  <a:srgbClr val="FED3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математиката</a:t>
            </a:r>
            <a:r>
              <a:rPr lang="bg-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 към уникалния свят на </a:t>
            </a:r>
            <a:r>
              <a:rPr lang="bg-BG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родното слово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5" name="Picture 5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677" y="275406"/>
            <a:ext cx="1188445" cy="89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250" y="298994"/>
            <a:ext cx="9056756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2492638" y="566613"/>
            <a:ext cx="9980682" cy="1096962"/>
          </a:xfrm>
        </p:spPr>
        <p:txBody>
          <a:bodyPr rtlCol="0">
            <a:normAutofit/>
          </a:bodyPr>
          <a:lstStyle/>
          <a:p>
            <a:pPr algn="ctr" rtl="0"/>
            <a:r>
              <a:rPr lang="bg-BG" sz="3200" b="1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Обща рамка на проекта</a:t>
            </a:r>
            <a:endParaRPr lang="en-US" sz="3200" b="1" cap="all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4" name="Контейнер на съдържание 13"/>
          <p:cNvSpPr>
            <a:spLocks noGrp="1"/>
          </p:cNvSpPr>
          <p:nvPr>
            <p:ph idx="1"/>
          </p:nvPr>
        </p:nvSpPr>
        <p:spPr>
          <a:xfrm>
            <a:off x="975359" y="1402316"/>
            <a:ext cx="10903132" cy="6243809"/>
          </a:xfrm>
        </p:spPr>
        <p:txBody>
          <a:bodyPr rtlCol="0">
            <a:noAutofit/>
          </a:bodyPr>
          <a:lstStyle/>
          <a:p>
            <a:pPr rtl="0"/>
            <a:r>
              <a:rPr lang="bg" sz="3200" b="1" dirty="0">
                <a:solidFill>
                  <a:srgbClr val="0070C0"/>
                </a:solidFill>
              </a:rPr>
              <a:t>Създаване на публично </a:t>
            </a:r>
            <a:r>
              <a:rPr lang="bg" sz="3200" b="1" dirty="0" smtClean="0">
                <a:solidFill>
                  <a:srgbClr val="0070C0"/>
                </a:solidFill>
              </a:rPr>
              <a:t>изказване на </a:t>
            </a:r>
            <a:r>
              <a:rPr lang="bg" sz="3200" b="1" dirty="0">
                <a:solidFill>
                  <a:srgbClr val="0070C0"/>
                </a:solidFill>
              </a:rPr>
              <a:t>тема:</a:t>
            </a:r>
            <a:r>
              <a:rPr lang="bg" sz="3200" dirty="0" smtClean="0">
                <a:latin typeface="Georgia" panose="02040502050405020303" pitchFamily="18" charset="0"/>
              </a:rPr>
              <a:t> </a:t>
            </a:r>
            <a:r>
              <a:rPr lang="bg" sz="3200" dirty="0">
                <a:solidFill>
                  <a:srgbClr val="002060"/>
                </a:solidFill>
                <a:latin typeface="Georgia" panose="02040502050405020303" pitchFamily="18" charset="0"/>
              </a:rPr>
              <a:t>Интегрирането между учебните предмети  Български език и литература и Математика- мисия</a:t>
            </a:r>
            <a:r>
              <a:rPr lang="en-US" sz="3200" dirty="0">
                <a:solidFill>
                  <a:srgbClr val="002060"/>
                </a:solidFill>
                <a:latin typeface="Georgia" panose="02040502050405020303" pitchFamily="18" charset="0"/>
              </a:rPr>
              <a:t>(</a:t>
            </a:r>
            <a:r>
              <a:rPr lang="bg-BG" sz="3200" dirty="0">
                <a:solidFill>
                  <a:srgbClr val="002060"/>
                </a:solidFill>
                <a:latin typeface="Georgia" panose="02040502050405020303" pitchFamily="18" charset="0"/>
              </a:rPr>
              <a:t>не</a:t>
            </a:r>
            <a:r>
              <a:rPr lang="en-US" sz="3200" dirty="0">
                <a:solidFill>
                  <a:srgbClr val="002060"/>
                </a:solidFill>
                <a:latin typeface="Georgia" panose="02040502050405020303" pitchFamily="18" charset="0"/>
              </a:rPr>
              <a:t>) </a:t>
            </a:r>
            <a:r>
              <a:rPr lang="bg-BG" sz="3200" dirty="0">
                <a:solidFill>
                  <a:srgbClr val="002060"/>
                </a:solidFill>
                <a:latin typeface="Georgia" panose="02040502050405020303" pitchFamily="18" charset="0"/>
              </a:rPr>
              <a:t>възможна</a:t>
            </a:r>
            <a:r>
              <a:rPr lang="bg-BG" sz="3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?</a:t>
            </a:r>
          </a:p>
          <a:p>
            <a:pPr rtl="0"/>
            <a:r>
              <a:rPr lang="bg-BG" sz="3200" b="1" dirty="0" smtClean="0">
                <a:solidFill>
                  <a:srgbClr val="0070C0"/>
                </a:solidFill>
              </a:rPr>
              <a:t>Водещ </a:t>
            </a:r>
            <a:r>
              <a:rPr lang="bg-BG" sz="3200" b="1" dirty="0">
                <a:solidFill>
                  <a:srgbClr val="0070C0"/>
                </a:solidFill>
              </a:rPr>
              <a:t>въпрос</a:t>
            </a:r>
            <a:r>
              <a:rPr lang="bg-BG" sz="3200" b="1" dirty="0" smtClean="0">
                <a:solidFill>
                  <a:srgbClr val="0070C0"/>
                </a:solidFill>
              </a:rPr>
              <a:t>: </a:t>
            </a:r>
            <a:r>
              <a:rPr lang="bg" sz="32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Съществуват ли допирни точки между учебните предмети Български език и литература и математика</a:t>
            </a:r>
          </a:p>
          <a:p>
            <a:pPr rtl="0"/>
            <a:r>
              <a:rPr lang="bg" sz="3200" b="1" dirty="0" smtClean="0">
                <a:solidFill>
                  <a:srgbClr val="0070C0"/>
                </a:solidFill>
              </a:rPr>
              <a:t>Интегрирани предмети :</a:t>
            </a:r>
            <a:r>
              <a:rPr lang="bg" sz="3200" dirty="0" smtClean="0"/>
              <a:t> </a:t>
            </a:r>
            <a:r>
              <a:rPr lang="bg" sz="3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Български език и литература и математика</a:t>
            </a:r>
          </a:p>
          <a:p>
            <a:pPr rtl="0"/>
            <a:r>
              <a:rPr lang="bg" sz="3200" b="1" dirty="0" smtClean="0">
                <a:solidFill>
                  <a:srgbClr val="0070C0"/>
                </a:solidFill>
              </a:rPr>
              <a:t>Ниво </a:t>
            </a:r>
            <a:r>
              <a:rPr lang="bg" sz="3200" b="1" dirty="0">
                <a:solidFill>
                  <a:srgbClr val="0070C0"/>
                </a:solidFill>
              </a:rPr>
              <a:t>на интегриране: </a:t>
            </a:r>
            <a:r>
              <a:rPr lang="bg" sz="3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Трансдисциплинарно </a:t>
            </a:r>
            <a:endParaRPr lang="en-US" sz="32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75" y="187212"/>
            <a:ext cx="2056788" cy="113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1558245" y="643527"/>
            <a:ext cx="9510349" cy="1280890"/>
          </a:xfrm>
        </p:spPr>
        <p:txBody>
          <a:bodyPr rtlCol="0">
            <a:normAutofit/>
          </a:bodyPr>
          <a:lstStyle/>
          <a:p>
            <a:pPr algn="ctr" rtl="0"/>
            <a:r>
              <a:rPr lang="bg-BG" b="1" cap="al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Теми по отделните предмети</a:t>
            </a:r>
            <a:endParaRPr lang="en-US" b="1" cap="all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4" name="Контейнер на съдържание 13"/>
          <p:cNvSpPr>
            <a:spLocks noGrp="1"/>
          </p:cNvSpPr>
          <p:nvPr>
            <p:ph idx="1"/>
          </p:nvPr>
        </p:nvSpPr>
        <p:spPr>
          <a:xfrm>
            <a:off x="653143" y="1731325"/>
            <a:ext cx="10519953" cy="4930731"/>
          </a:xfrm>
        </p:spPr>
        <p:txBody>
          <a:bodyPr rtlCol="0"/>
          <a:lstStyle/>
          <a:p>
            <a:pPr rtl="0"/>
            <a:r>
              <a:rPr lang="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Български език и литература</a:t>
            </a:r>
            <a:r>
              <a:rPr lang="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:</a:t>
            </a:r>
            <a:r>
              <a:rPr lang="bg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Публично изказване по научен проблем</a:t>
            </a:r>
          </a:p>
          <a:p>
            <a:pPr marL="0" indent="0" rtl="0">
              <a:buNone/>
            </a:pPr>
            <a:endParaRPr lang="bg" dirty="0">
              <a:latin typeface="Georgia" panose="02040502050405020303" pitchFamily="18" charset="0"/>
            </a:endParaRPr>
          </a:p>
          <a:p>
            <a:pPr rtl="0"/>
            <a:r>
              <a:rPr lang="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r>
              <a:rPr lang="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bg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Математиката- средство за изучаване и разбиране на света</a:t>
            </a:r>
          </a:p>
          <a:p>
            <a:pPr rtl="0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531" y="4471853"/>
            <a:ext cx="3362758" cy="2386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315" y="4471853"/>
            <a:ext cx="2708366" cy="211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5584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/>
          <a:srcRect t="21195" b="21100"/>
          <a:stretch/>
        </p:blipFill>
        <p:spPr>
          <a:xfrm>
            <a:off x="4849338" y="3325906"/>
            <a:ext cx="3478440" cy="1336992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62381" y="376263"/>
            <a:ext cx="10729619" cy="1096962"/>
          </a:xfrm>
        </p:spPr>
        <p:txBody>
          <a:bodyPr rtlCol="0">
            <a:normAutofit/>
          </a:bodyPr>
          <a:lstStyle/>
          <a:p>
            <a:pPr algn="ctr" rtl="0"/>
            <a:r>
              <a:rPr lang="bg" sz="3200" b="1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Дефиниране и решаване на проблема</a:t>
            </a:r>
            <a:endParaRPr lang="en-US" sz="3200" b="1" cap="all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graphicFrame>
        <p:nvGraphicFramePr>
          <p:cNvPr id="5" name="Диаграма 4"/>
          <p:cNvGraphicFramePr/>
          <p:nvPr>
            <p:extLst>
              <p:ext uri="{D42A27DB-BD31-4B8C-83A1-F6EECF244321}">
                <p14:modId xmlns:p14="http://schemas.microsoft.com/office/powerpoint/2010/main" val="3635719224"/>
              </p:ext>
            </p:extLst>
          </p:nvPr>
        </p:nvGraphicFramePr>
        <p:xfrm>
          <a:off x="5695406" y="3805645"/>
          <a:ext cx="4470569" cy="3294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Диаграма 7"/>
          <p:cNvGraphicFramePr/>
          <p:nvPr>
            <p:extLst>
              <p:ext uri="{D42A27DB-BD31-4B8C-83A1-F6EECF244321}">
                <p14:modId xmlns:p14="http://schemas.microsoft.com/office/powerpoint/2010/main" val="17243946"/>
              </p:ext>
            </p:extLst>
          </p:nvPr>
        </p:nvGraphicFramePr>
        <p:xfrm>
          <a:off x="2064700" y="999308"/>
          <a:ext cx="8456023" cy="5612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438756" y="673990"/>
            <a:ext cx="12958354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Първи екип: </a:t>
            </a:r>
            <a:r>
              <a:rPr lang="bg-BG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Математиката и българския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фолклор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970790" y="1770952"/>
            <a:ext cx="67134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Презентация: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bg-BG" sz="3200" dirty="0" err="1" smtClean="0">
                <a:solidFill>
                  <a:srgbClr val="0070C0"/>
                </a:solidFill>
                <a:hlinkClick r:id="rId3" action="ppaction://hlinkpres?slideindex=1&amp;slidetitle="/>
              </a:rPr>
              <a:t>Математи</a:t>
            </a:r>
            <a:endParaRPr lang="bg-BG" sz="3200" dirty="0" smtClean="0">
              <a:solidFill>
                <a:srgbClr val="0070C0"/>
              </a:solidFill>
              <a:hlinkClick r:id="rId3" action="ppaction://hlinkpres?slideindex=1&amp;slidetitle="/>
            </a:endParaRPr>
          </a:p>
          <a:p>
            <a:r>
              <a:rPr lang="bg-BG" sz="3200" dirty="0" smtClean="0">
                <a:solidFill>
                  <a:srgbClr val="0070C0"/>
                </a:solidFill>
                <a:hlinkClick r:id="rId3" action="ppaction://hlinkpres?slideindex=1&amp;slidetitle="/>
              </a:rPr>
              <a:t>ката и фолклорът </a:t>
            </a:r>
            <a:endParaRPr lang="bg-BG" sz="3200" dirty="0">
              <a:solidFill>
                <a:srgbClr val="0070C0"/>
              </a:solidFill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888203" y="2917599"/>
            <a:ext cx="8608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Занимателни задачи: </a:t>
            </a:r>
            <a:r>
              <a:rPr lang="en-US" sz="3200" dirty="0" smtClean="0">
                <a:solidFill>
                  <a:srgbClr val="0070C0"/>
                </a:solidFill>
                <a:hlinkClick r:id="rId4"/>
              </a:rPr>
              <a:t>https://learningapps.org/</a:t>
            </a:r>
            <a:endParaRPr lang="bg-BG" sz="3200" dirty="0" smtClean="0">
              <a:solidFill>
                <a:srgbClr val="0070C0"/>
              </a:solidFill>
              <a:hlinkClick r:id="rId4"/>
            </a:endParaRPr>
          </a:p>
          <a:p>
            <a:r>
              <a:rPr lang="en-US" sz="3200" dirty="0" err="1" smtClean="0">
                <a:solidFill>
                  <a:srgbClr val="0070C0"/>
                </a:solidFill>
                <a:hlinkClick r:id="rId4"/>
              </a:rPr>
              <a:t>display?v</a:t>
            </a:r>
            <a:r>
              <a:rPr lang="en-US" sz="3200" dirty="0" smtClean="0">
                <a:solidFill>
                  <a:srgbClr val="0070C0"/>
                </a:solidFill>
                <a:hlinkClick r:id="rId4"/>
              </a:rPr>
              <a:t>=ptcwj9y7j22</a:t>
            </a:r>
            <a:endParaRPr lang="bg-BG" sz="3200" dirty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166" y="1258134"/>
            <a:ext cx="3173642" cy="2932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9317" y="3820170"/>
            <a:ext cx="3396670" cy="28447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1204588" y="4668168"/>
            <a:ext cx="6509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2800" b="1" dirty="0">
                <a:solidFill>
                  <a:srgbClr val="0070C0"/>
                </a:solidFill>
              </a:rPr>
              <a:t>Кратък речник на математически символи за съкратено </a:t>
            </a:r>
            <a:r>
              <a:rPr lang="bg-BG" sz="2800" b="1" dirty="0" smtClean="0">
                <a:solidFill>
                  <a:srgbClr val="0070C0"/>
                </a:solidFill>
              </a:rPr>
              <a:t>писане:</a:t>
            </a:r>
          </a:p>
          <a:p>
            <a:r>
              <a:rPr lang="bg-BG" sz="2800" b="1" dirty="0" smtClean="0">
                <a:solidFill>
                  <a:srgbClr val="0070C0"/>
                </a:solidFill>
                <a:hlinkClick r:id="rId7" action="ppaction://hlinkfile"/>
              </a:rPr>
              <a:t>Кратък речник</a:t>
            </a:r>
            <a:endParaRPr lang="bg-BG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8045" y="662850"/>
            <a:ext cx="11791406" cy="1096962"/>
          </a:xfrm>
        </p:spPr>
        <p:txBody>
          <a:bodyPr rtlCol="0">
            <a:normAutofit/>
          </a:bodyPr>
          <a:lstStyle/>
          <a:p>
            <a:pPr algn="ctr" rtl="0"/>
            <a:r>
              <a:rPr lang="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 екип: </a:t>
            </a:r>
            <a:r>
              <a:rPr lang="bg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Популярни писатели, които са известни математици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57348" y="1948308"/>
            <a:ext cx="11634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b="1" dirty="0" smtClean="0">
                <a:solidFill>
                  <a:srgbClr val="0070C0"/>
                </a:solidFill>
              </a:rPr>
              <a:t>Презентация:</a:t>
            </a:r>
            <a:r>
              <a:rPr lang="bg-BG" sz="3200" dirty="0">
                <a:solidFill>
                  <a:srgbClr val="0070C0"/>
                </a:solidFill>
              </a:rPr>
              <a:t> </a:t>
            </a:r>
            <a:r>
              <a:rPr lang="bg-BG" sz="2800" dirty="0" smtClean="0">
                <a:solidFill>
                  <a:srgbClr val="0070C0"/>
                </a:solidFill>
                <a:hlinkClick r:id="rId3" action="ppaction://hlinkpres?slideindex=1&amp;slidetitle="/>
              </a:rPr>
              <a:t>ПИСАТЕЛИ </a:t>
            </a:r>
            <a:r>
              <a:rPr lang="en-US" sz="2800" dirty="0" smtClean="0">
                <a:solidFill>
                  <a:srgbClr val="0070C0"/>
                </a:solidFill>
                <a:hlinkClick r:id="rId3" action="ppaction://hlinkpres?slideindex=1&amp;slidetitle="/>
              </a:rPr>
              <a:t> </a:t>
            </a:r>
            <a:endParaRPr lang="bg-BG" sz="2800" dirty="0" smtClean="0">
              <a:solidFill>
                <a:srgbClr val="0070C0"/>
              </a:solidFill>
              <a:hlinkClick r:id="rId3" action="ppaction://hlinkpres?slideindex=1&amp;slidetitle="/>
            </a:endParaRPr>
          </a:p>
          <a:p>
            <a:r>
              <a:rPr lang="bg-BG" sz="2800" dirty="0" smtClean="0">
                <a:solidFill>
                  <a:srgbClr val="0070C0"/>
                </a:solidFill>
                <a:hlinkClick r:id="rId3" action="ppaction://hlinkpres?slideindex=1&amp;slidetitle="/>
              </a:rPr>
              <a:t>МАТЕМАТИЦИ</a:t>
            </a:r>
            <a:endParaRPr lang="bg-BG" sz="2800" dirty="0">
              <a:solidFill>
                <a:srgbClr val="0070C0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557348" y="3094045"/>
            <a:ext cx="105722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28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Занимателни  задачи:</a:t>
            </a:r>
          </a:p>
          <a:p>
            <a:r>
              <a:rPr lang="en-US" sz="2800" dirty="0" smtClean="0">
                <a:solidFill>
                  <a:srgbClr val="0070C0"/>
                </a:solidFill>
                <a:hlinkClick r:id="rId4"/>
              </a:rPr>
              <a:t>https://learningapps.org/</a:t>
            </a:r>
            <a:endParaRPr lang="bg-BG" sz="2800" dirty="0" smtClean="0">
              <a:solidFill>
                <a:srgbClr val="0070C0"/>
              </a:solidFill>
              <a:hlinkClick r:id="rId4"/>
            </a:endParaRPr>
          </a:p>
          <a:p>
            <a:r>
              <a:rPr lang="en-US" sz="2800" dirty="0" err="1" smtClean="0">
                <a:solidFill>
                  <a:srgbClr val="0070C0"/>
                </a:solidFill>
                <a:hlinkClick r:id="rId4"/>
              </a:rPr>
              <a:t>watch?v</a:t>
            </a:r>
            <a:r>
              <a:rPr lang="en-US" sz="2800" dirty="0" smtClean="0">
                <a:solidFill>
                  <a:srgbClr val="0070C0"/>
                </a:solidFill>
                <a:hlinkClick r:id="rId4"/>
              </a:rPr>
              <a:t>=pxgob9vit22</a:t>
            </a:r>
            <a:endParaRPr lang="bg-BG" sz="2800" dirty="0" smtClean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242" y="4426372"/>
            <a:ext cx="3245627" cy="2051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3019" y="2297914"/>
            <a:ext cx="3483428" cy="1992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8903" y="4426372"/>
            <a:ext cx="3152502" cy="2015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315429" y="200945"/>
            <a:ext cx="8915399" cy="752015"/>
          </a:xfrm>
        </p:spPr>
        <p:txBody>
          <a:bodyPr rtlCol="0">
            <a:normAutofit/>
          </a:bodyPr>
          <a:lstStyle/>
          <a:p>
            <a:pPr algn="ctr" rtl="0"/>
            <a:r>
              <a:rPr lang="bg-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 екип: </a:t>
            </a:r>
            <a:r>
              <a:rPr lang="bg-BG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Математическа поезия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15528" y="1362029"/>
            <a:ext cx="8995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Презентация:</a:t>
            </a:r>
            <a:r>
              <a:rPr lang="bg-BG" sz="3200" b="1" dirty="0">
                <a:solidFill>
                  <a:srgbClr val="0070C0"/>
                </a:solidFill>
              </a:rPr>
              <a:t> </a:t>
            </a:r>
            <a:r>
              <a:rPr lang="bg-BG" sz="3200" dirty="0" smtClean="0">
                <a:solidFill>
                  <a:srgbClr val="0070C0"/>
                </a:solidFill>
                <a:hlinkClick r:id="rId3" action="ppaction://hlinkpres?slideindex=1&amp;slidetitle="/>
              </a:rPr>
              <a:t>Математическа поезия</a:t>
            </a:r>
            <a:endParaRPr lang="bg-BG" sz="3200" dirty="0">
              <a:solidFill>
                <a:srgbClr val="0070C0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615528" y="2135111"/>
            <a:ext cx="814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Кратък статистически  анализ:</a:t>
            </a:r>
            <a:endParaRPr lang="bg-BG" sz="3200" b="1" dirty="0">
              <a:solidFill>
                <a:srgbClr val="0070C0"/>
              </a:solidFill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858" y="2908193"/>
            <a:ext cx="3814994" cy="370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05" y="3650629"/>
            <a:ext cx="3296432" cy="2324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0773" y="3727268"/>
            <a:ext cx="3298616" cy="2407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hlinkClick r:id="rId2"/>
          </p:cNvPr>
          <p:cNvSpPr txBox="1"/>
          <p:nvPr/>
        </p:nvSpPr>
        <p:spPr>
          <a:xfrm>
            <a:off x="1226372" y="1527586"/>
            <a:ext cx="106521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</a:rPr>
              <a:t>Занимателни задачи: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3200" dirty="0">
                <a:solidFill>
                  <a:srgbClr val="0070C0"/>
                </a:solidFill>
                <a:hlinkClick r:id="rId2"/>
              </a:rPr>
              <a:t> </a:t>
            </a:r>
            <a:r>
              <a:rPr lang="en-US" sz="3200" dirty="0" smtClean="0">
                <a:solidFill>
                  <a:srgbClr val="0070C0"/>
                </a:solidFill>
                <a:hlinkClick r:id="rId2"/>
              </a:rPr>
              <a:t>     https://learningapps.org/watch?v=pr09fpjy222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endParaRPr lang="bg-BG" sz="3200" dirty="0" smtClean="0">
              <a:solidFill>
                <a:srgbClr val="0070C0"/>
              </a:solidFill>
            </a:endParaRPr>
          </a:p>
          <a:p>
            <a:r>
              <a:rPr lang="bg-BG" sz="3200" dirty="0" smtClean="0">
                <a:solidFill>
                  <a:srgbClr val="0070C0"/>
                </a:solidFill>
              </a:rPr>
              <a:t>  </a:t>
            </a:r>
            <a:r>
              <a:rPr lang="en-US" sz="3200" dirty="0" smtClean="0">
                <a:solidFill>
                  <a:srgbClr val="0070C0"/>
                </a:solidFill>
                <a:hlinkClick r:id="rId3"/>
              </a:rPr>
              <a:t>https://learningapps.org/watch?v=pxf9eysjj22</a:t>
            </a:r>
            <a:endParaRPr lang="bg-BG" sz="32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3200" b="1" dirty="0" smtClean="0">
                <a:solidFill>
                  <a:srgbClr val="0070C0"/>
                </a:solidFill>
              </a:rPr>
              <a:t>Стихотворение като </a:t>
            </a:r>
            <a:r>
              <a:rPr lang="bg-BG" sz="3200" b="1" dirty="0">
                <a:solidFill>
                  <a:srgbClr val="0070C0"/>
                </a:solidFill>
              </a:rPr>
              <a:t>математически </a:t>
            </a:r>
            <a:r>
              <a:rPr lang="bg-BG" sz="3200" b="1" dirty="0" smtClean="0">
                <a:solidFill>
                  <a:srgbClr val="0070C0"/>
                </a:solidFill>
              </a:rPr>
              <a:t>проблем:</a:t>
            </a:r>
            <a:r>
              <a:rPr lang="bg-BG" sz="3200" dirty="0" smtClean="0">
                <a:solidFill>
                  <a:srgbClr val="0070C0"/>
                </a:solidFill>
              </a:rPr>
              <a:t> </a:t>
            </a:r>
            <a:r>
              <a:rPr lang="bg-BG" sz="3200" dirty="0" smtClean="0">
                <a:solidFill>
                  <a:srgbClr val="0070C0"/>
                </a:solidFill>
                <a:hlinkClick r:id="rId4" action="ppaction://hlinkfile"/>
              </a:rPr>
              <a:t>математическо стихотворение</a:t>
            </a:r>
            <a:r>
              <a:rPr lang="bg-BG" sz="3200" dirty="0" smtClean="0">
                <a:solidFill>
                  <a:srgbClr val="0070C0"/>
                </a:solidFill>
              </a:rPr>
              <a:t> </a:t>
            </a:r>
            <a:endParaRPr lang="bg-BG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01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7182" y="243239"/>
            <a:ext cx="6184175" cy="824185"/>
          </a:xfrm>
        </p:spPr>
        <p:txBody>
          <a:bodyPr rtlCol="0">
            <a:normAutofit/>
          </a:bodyPr>
          <a:lstStyle/>
          <a:p>
            <a:pPr rtl="0"/>
            <a:r>
              <a:rPr lang="bg-BG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 работа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ово поле 2">
            <a:hlinkClick r:id="rId3" action="ppaction://hlinkfile"/>
          </p:cNvPr>
          <p:cNvSpPr txBox="1"/>
          <p:nvPr/>
        </p:nvSpPr>
        <p:spPr>
          <a:xfrm>
            <a:off x="2381532" y="2432965"/>
            <a:ext cx="672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0070C0"/>
                </a:solidFill>
              </a:rPr>
              <a:t>Първи еки</a:t>
            </a:r>
            <a:r>
              <a:rPr lang="bg-BG" sz="3200" b="1" dirty="0">
                <a:solidFill>
                  <a:srgbClr val="0070C0"/>
                </a:solidFill>
              </a:rPr>
              <a:t>п:   </a:t>
            </a:r>
            <a:r>
              <a:rPr lang="bg-BG" sz="3200" dirty="0" smtClean="0">
                <a:hlinkClick r:id="rId4" action="ppaction://hlinkfile"/>
              </a:rPr>
              <a:t>Футболни топки</a:t>
            </a:r>
            <a:endParaRPr lang="bg-BG" sz="32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381532" y="3217795"/>
            <a:ext cx="7211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0070C0"/>
                </a:solidFill>
              </a:rPr>
              <a:t>Втори екип:    </a:t>
            </a:r>
            <a:r>
              <a:rPr lang="bg-BG" sz="3200" dirty="0" smtClean="0">
                <a:hlinkClick r:id="rId5" action="ppaction://hlinkfile"/>
              </a:rPr>
              <a:t>Решетки и балкон</a:t>
            </a:r>
            <a:endParaRPr lang="bg-BG" sz="3200" dirty="0"/>
          </a:p>
        </p:txBody>
      </p:sp>
      <p:sp>
        <p:nvSpPr>
          <p:cNvPr id="5" name="Текстово поле 4">
            <a:hlinkClick r:id="rId3" action="ppaction://hlinkfile"/>
          </p:cNvPr>
          <p:cNvSpPr txBox="1"/>
          <p:nvPr/>
        </p:nvSpPr>
        <p:spPr>
          <a:xfrm>
            <a:off x="2381532" y="4092248"/>
            <a:ext cx="6165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0070C0"/>
                </a:solidFill>
              </a:rPr>
              <a:t>Трети  екип:   </a:t>
            </a:r>
            <a:r>
              <a:rPr lang="bg-BG" sz="3200" b="1" dirty="0" smtClean="0">
                <a:solidFill>
                  <a:srgbClr val="0070C0"/>
                </a:solidFill>
              </a:rPr>
              <a:t> </a:t>
            </a:r>
            <a:r>
              <a:rPr lang="bg-BG" sz="3200" b="1" dirty="0" smtClean="0">
                <a:solidFill>
                  <a:srgbClr val="0070C0"/>
                </a:solidFill>
                <a:hlinkClick r:id="rId6" action="ppaction://hlinkfile"/>
              </a:rPr>
              <a:t>Графика</a:t>
            </a:r>
            <a:endParaRPr lang="bg-BG" sz="2800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27612" y="1358457"/>
            <a:ext cx="12035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1. </a:t>
            </a:r>
            <a:r>
              <a:rPr lang="bg-BG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Съставяне на история, новина по графика или</a:t>
            </a:r>
            <a:r>
              <a:rPr lang="en-US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bg-BG" sz="32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снимка</a:t>
            </a:r>
          </a:p>
        </p:txBody>
      </p:sp>
      <p:sp>
        <p:nvSpPr>
          <p:cNvPr id="7" name="AutoShape 2" descr="https://images.greelane.com/proxy?height=4994&amp;url=https%3A%2F%2Fwww.thoughtco.com%2Fthmb%2FXfDB5YVWjNCsEmLJJgDnc6HR7XY%3D%2F4994x3331%2Ffilters%3Ano_upscale%28%29%3Amax_bytes%28150000%29%3Astrip_icc%28%29%2FGettyImages-457931873-58acb3e13df78c345b9e205d.jpg&amp;width=3331"/>
          <p:cNvSpPr>
            <a:spLocks noChangeAspect="1" noChangeArrowheads="1"/>
          </p:cNvSpPr>
          <p:nvPr/>
        </p:nvSpPr>
        <p:spPr bwMode="auto">
          <a:xfrm>
            <a:off x="155575" y="-144463"/>
            <a:ext cx="1115876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8268" y="509499"/>
            <a:ext cx="8911687" cy="1280890"/>
          </a:xfrm>
        </p:spPr>
        <p:txBody>
          <a:bodyPr rtlCol="0"/>
          <a:lstStyle/>
          <a:p>
            <a:pPr algn="ctr"/>
            <a:r>
              <a:rPr lang="bg-BG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 работа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ов контейнер 6"/>
          <p:cNvSpPr txBox="1">
            <a:spLocks noGrp="1"/>
          </p:cNvSpPr>
          <p:nvPr>
            <p:ph type="body" idx="1"/>
          </p:nvPr>
        </p:nvSpPr>
        <p:spPr>
          <a:xfrm>
            <a:off x="1402081" y="1411622"/>
            <a:ext cx="10258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  <a:r>
              <a:rPr lang="bg-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 Развивка на многостен  и списък с части на речта от един вид с пространствено значение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265815" y="3042724"/>
            <a:ext cx="10325293" cy="3354060"/>
          </a:xfrm>
        </p:spPr>
        <p:txBody>
          <a:bodyPr rtlCol="0">
            <a:normAutofit/>
          </a:bodyPr>
          <a:lstStyle/>
          <a:p>
            <a:pPr rtl="0"/>
            <a:r>
              <a:rPr lang="bg-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Задача: </a:t>
            </a:r>
            <a:r>
              <a:rPr lang="bg-BG" sz="3200" b="1" dirty="0" smtClean="0">
                <a:solidFill>
                  <a:srgbClr val="FFC000"/>
                </a:solidFill>
              </a:rPr>
              <a:t>Обединете двата елемента</a:t>
            </a:r>
            <a:endParaRPr lang="en-US" sz="3200" b="1" dirty="0">
              <a:solidFill>
                <a:srgbClr val="FFC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361" y="3703820"/>
            <a:ext cx="3639919" cy="2865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11" y="4023361"/>
            <a:ext cx="3691994" cy="2373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14325" y="577098"/>
            <a:ext cx="7574407" cy="693709"/>
          </a:xfrm>
        </p:spPr>
        <p:txBody>
          <a:bodyPr rtlCol="0">
            <a:normAutofit/>
          </a:bodyPr>
          <a:lstStyle/>
          <a:p>
            <a:pPr algn="ctr" rtl="0"/>
            <a:r>
              <a:rPr lang="bg-BG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Заключителна част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027612" y="1302412"/>
            <a:ext cx="1116438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Домашна работа :</a:t>
            </a:r>
          </a:p>
          <a:p>
            <a:endParaRPr lang="bg-BG" sz="2800" dirty="0" smtClean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3200" dirty="0" smtClean="0">
                <a:solidFill>
                  <a:srgbClr val="0070C0"/>
                </a:solidFill>
              </a:rPr>
              <a:t>Стихотворение</a:t>
            </a:r>
            <a:r>
              <a:rPr lang="bg-BG" sz="3200" dirty="0">
                <a:solidFill>
                  <a:srgbClr val="0070C0"/>
                </a:solidFill>
              </a:rPr>
              <a:t>, като математически проблем </a:t>
            </a:r>
            <a:r>
              <a:rPr lang="bg-BG" sz="3200" dirty="0" smtClean="0">
                <a:solidFill>
                  <a:srgbClr val="0070C0"/>
                </a:solidFill>
              </a:rPr>
              <a:t>по модел </a:t>
            </a:r>
            <a:r>
              <a:rPr lang="bg-BG" sz="3200" dirty="0" err="1" smtClean="0">
                <a:solidFill>
                  <a:srgbClr val="0070C0"/>
                </a:solidFill>
              </a:rPr>
              <a:t>Диаманте</a:t>
            </a:r>
            <a:endParaRPr lang="bg-BG" sz="3200" dirty="0" smtClean="0">
              <a:solidFill>
                <a:srgbClr val="0070C0"/>
              </a:solidFill>
            </a:endParaRPr>
          </a:p>
          <a:p>
            <a:endParaRPr lang="bg-BG" sz="3200" dirty="0" smtClean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3200" dirty="0">
                <a:solidFill>
                  <a:srgbClr val="0070C0"/>
                </a:solidFill>
              </a:rPr>
              <a:t> Е</a:t>
            </a:r>
            <a:r>
              <a:rPr lang="bg-BG" sz="3200" dirty="0">
                <a:solidFill>
                  <a:srgbClr val="0070C0"/>
                </a:solidFill>
              </a:rPr>
              <a:t>се </a:t>
            </a:r>
            <a:r>
              <a:rPr lang="bg-BG" sz="3200" dirty="0">
                <a:solidFill>
                  <a:srgbClr val="0070C0"/>
                </a:solidFill>
              </a:rPr>
              <a:t>на тема: Математиката в литературата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318" y="4319451"/>
            <a:ext cx="3787635" cy="2173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23" y="4432663"/>
            <a:ext cx="3415085" cy="2060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sz="quarter" idx="13"/>
          </p:nvPr>
        </p:nvSpPr>
        <p:spPr>
          <a:xfrm>
            <a:off x="2162287" y="1861072"/>
            <a:ext cx="10346116" cy="1001997"/>
          </a:xfrm>
        </p:spPr>
        <p:txBody>
          <a:bodyPr/>
          <a:lstStyle/>
          <a:p>
            <a:r>
              <a:rPr lang="bg-BG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 за вниманието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bg-BG" sz="5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34409" y="5343223"/>
            <a:ext cx="8632833" cy="1100608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Евдокия Благова</a:t>
            </a:r>
          </a:p>
          <a:p>
            <a:r>
              <a:rPr lang="bg-BG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ПГ „Иван </a:t>
            </a:r>
            <a:r>
              <a:rPr lang="bg-BG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Сергеевич</a:t>
            </a:r>
            <a:r>
              <a:rPr lang="bg-BG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Аксаков“</a:t>
            </a:r>
            <a:endParaRPr lang="bg-BG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622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http://purl.org/dc/dcmitype/"/>
    <ds:schemaRef ds:uri="http://schemas.microsoft.com/office/2006/documentManagement/types"/>
    <ds:schemaRef ds:uri="4873beb7-5857-4685-be1f-d57550cc96cc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290</Words>
  <Application>Microsoft Office PowerPoint</Application>
  <PresentationFormat>Широк екран</PresentationFormat>
  <Paragraphs>65</Paragraphs>
  <Slides>12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20" baseType="lpstr">
      <vt:lpstr>Arial</vt:lpstr>
      <vt:lpstr>Century Gothic</vt:lpstr>
      <vt:lpstr>Century Schoolbook</vt:lpstr>
      <vt:lpstr>Euphemia</vt:lpstr>
      <vt:lpstr>Georgia</vt:lpstr>
      <vt:lpstr>Wingdings</vt:lpstr>
      <vt:lpstr>Wingdings 3</vt:lpstr>
      <vt:lpstr>Загатване</vt:lpstr>
      <vt:lpstr>През универсалния език на математиката към уникалния свят на родното слово</vt:lpstr>
      <vt:lpstr>Обща рамка на проекта</vt:lpstr>
      <vt:lpstr>Теми по отделните предмети</vt:lpstr>
      <vt:lpstr>Дефиниране и решаване на проблема</vt:lpstr>
      <vt:lpstr>Първи екип: Математиката и българския  фолклор</vt:lpstr>
      <vt:lpstr>Втори екип: Популярни писатели, които са известни математици</vt:lpstr>
      <vt:lpstr>Трети екип: Математическа поезия</vt:lpstr>
      <vt:lpstr>Презентация на PowerPoint</vt:lpstr>
      <vt:lpstr>Практическа работа</vt:lpstr>
      <vt:lpstr>Практическа работа</vt:lpstr>
      <vt:lpstr>Заключителна част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2022-03-13T20:46:40Z</dcterms:created>
  <dcterms:modified xsi:type="dcterms:W3CDTF">2022-05-03T16:40:49Z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